
<file path=[Content_Types].xml><?xml version="1.0" encoding="utf-8"?>
<Types xmlns="http://schemas.openxmlformats.org/package/2006/content-types">
  <Default Extension="tmp" ContentType="image/png"/>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ctiveX/activeX1.xml" ContentType="application/vnd.ms-office.activeX+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7"/>
  </p:notesMasterIdLst>
  <p:sldIdLst>
    <p:sldId id="676" r:id="rId2"/>
    <p:sldId id="796" r:id="rId3"/>
    <p:sldId id="797" r:id="rId4"/>
    <p:sldId id="798" r:id="rId5"/>
    <p:sldId id="799" r:id="rId6"/>
    <p:sldId id="800" r:id="rId7"/>
    <p:sldId id="801" r:id="rId8"/>
    <p:sldId id="802" r:id="rId9"/>
    <p:sldId id="803" r:id="rId10"/>
    <p:sldId id="804" r:id="rId11"/>
    <p:sldId id="805" r:id="rId12"/>
    <p:sldId id="806" r:id="rId13"/>
    <p:sldId id="807" r:id="rId14"/>
    <p:sldId id="808" r:id="rId15"/>
    <p:sldId id="809" r:id="rId16"/>
    <p:sldId id="810" r:id="rId17"/>
    <p:sldId id="811" r:id="rId18"/>
    <p:sldId id="812" r:id="rId19"/>
    <p:sldId id="813" r:id="rId20"/>
    <p:sldId id="814" r:id="rId21"/>
    <p:sldId id="815" r:id="rId22"/>
    <p:sldId id="816" r:id="rId23"/>
    <p:sldId id="817" r:id="rId24"/>
    <p:sldId id="818" r:id="rId25"/>
    <p:sldId id="819" r:id="rId26"/>
    <p:sldId id="820" r:id="rId27"/>
    <p:sldId id="821" r:id="rId28"/>
    <p:sldId id="822" r:id="rId29"/>
    <p:sldId id="823" r:id="rId30"/>
    <p:sldId id="824" r:id="rId31"/>
    <p:sldId id="792" r:id="rId32"/>
    <p:sldId id="825" r:id="rId33"/>
    <p:sldId id="826" r:id="rId34"/>
    <p:sldId id="827" r:id="rId35"/>
    <p:sldId id="828" r:id="rId36"/>
    <p:sldId id="829" r:id="rId37"/>
    <p:sldId id="830" r:id="rId38"/>
    <p:sldId id="831" r:id="rId39"/>
    <p:sldId id="832" r:id="rId40"/>
    <p:sldId id="833" r:id="rId41"/>
    <p:sldId id="834" r:id="rId42"/>
    <p:sldId id="835" r:id="rId43"/>
    <p:sldId id="836" r:id="rId44"/>
    <p:sldId id="837" r:id="rId45"/>
    <p:sldId id="838" r:id="rId46"/>
    <p:sldId id="839" r:id="rId47"/>
    <p:sldId id="840" r:id="rId48"/>
    <p:sldId id="841" r:id="rId49"/>
    <p:sldId id="842" r:id="rId50"/>
    <p:sldId id="843" r:id="rId51"/>
    <p:sldId id="844" r:id="rId52"/>
    <p:sldId id="845" r:id="rId53"/>
    <p:sldId id="846" r:id="rId54"/>
    <p:sldId id="784" r:id="rId55"/>
    <p:sldId id="785" r:id="rId56"/>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FF6600"/>
    <a:srgbClr val="B3E2FF"/>
    <a:srgbClr val="FFFF99"/>
    <a:srgbClr val="FFE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393" autoAdjust="0"/>
  </p:normalViewPr>
  <p:slideViewPr>
    <p:cSldViewPr>
      <p:cViewPr>
        <p:scale>
          <a:sx n="90" d="100"/>
          <a:sy n="90" d="100"/>
        </p:scale>
        <p:origin x="-90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EFDBD1E-0455-4ACF-A62D-834F1550D6D3}" type="datetimeFigureOut">
              <a:rPr lang="en-GB" smtClean="0"/>
              <a:t>17/04/2014</a:t>
            </a:fld>
            <a:endParaRPr lang="en-GB"/>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129D33D-5743-4426-B759-35DAA819D698}" type="slidenum">
              <a:rPr lang="en-GB" smtClean="0"/>
              <a:t>‹#›</a:t>
            </a:fld>
            <a:endParaRPr lang="en-GB"/>
          </a:p>
        </p:txBody>
      </p:sp>
    </p:spTree>
    <p:extLst>
      <p:ext uri="{BB962C8B-B14F-4D97-AF65-F5344CB8AC3E}">
        <p14:creationId xmlns:p14="http://schemas.microsoft.com/office/powerpoint/2010/main" val="358905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Web_brows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en.wikipedia.org/wiki/World_Wide_Web"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Hierarchica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en.wikipedia.org/wiki/Private_network" TargetMode="External"/><Relationship Id="rId4" Type="http://schemas.openxmlformats.org/officeDocument/2006/relationships/hyperlink" Target="http://en.wikipedia.org/wiki/Interne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rfid2vin.co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Computer_networ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E16177-4273-4DB6-8FFC-B9FA1AE3EE35}" type="slidenum">
              <a:rPr lang="en-US"/>
              <a:pPr eaLnBrk="1" hangingPunct="1"/>
              <a:t>1</a:t>
            </a:fld>
            <a:endParaRPr lang="en-US"/>
          </a:p>
        </p:txBody>
      </p:sp>
      <p:sp>
        <p:nvSpPr>
          <p:cNvPr id="48130" name="Rectangle 7"/>
          <p:cNvSpPr txBox="1">
            <a:spLocks noGrp="1" noChangeArrowheads="1"/>
          </p:cNvSpPr>
          <p:nvPr/>
        </p:nvSpPr>
        <p:spPr bwMode="auto">
          <a:xfrm>
            <a:off x="3773488" y="9409113"/>
            <a:ext cx="2887662" cy="4953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C8C6532-2BE2-42EA-BD77-18771EBCBECD}" type="slidenum">
              <a:rPr lang="en-US" sz="1200">
                <a:latin typeface="Calibri" panose="020F0502020204030204" pitchFamily="34" charset="0"/>
              </a:rPr>
              <a:pPr algn="r" eaLnBrk="1" hangingPunct="1"/>
              <a:t>1</a:t>
            </a:fld>
            <a:endParaRPr lang="en-US" sz="1200">
              <a:latin typeface="Calibri" panose="020F0502020204030204" pitchFamily="34"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p:spPr>
        <p:txBody>
          <a:bodyPr/>
          <a:lstStyle/>
          <a:p>
            <a:pPr eaLnBrk="1" hangingPunct="1">
              <a:spcBef>
                <a:spcPct val="0"/>
              </a:spcBef>
            </a:pPr>
            <a:endParaRPr lang="en-US" dirty="0" smtClean="0">
              <a:latin typeface="Arial" panose="020B0604020202020204" pitchFamily="34" charset="0"/>
            </a:endParaRPr>
          </a:p>
        </p:txBody>
      </p:sp>
    </p:spTree>
    <p:extLst>
      <p:ext uri="{BB962C8B-B14F-4D97-AF65-F5344CB8AC3E}">
        <p14:creationId xmlns:p14="http://schemas.microsoft.com/office/powerpoint/2010/main" val="3362845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50A7053-B6A4-4C63-9DB9-E31A5926EEEC}" type="slidenum">
              <a:rPr lang="en-US"/>
              <a:pPr/>
              <a:t>10</a:t>
            </a:fld>
            <a:endParaRPr lang="en-US"/>
          </a:p>
        </p:txBody>
      </p:sp>
      <p:sp>
        <p:nvSpPr>
          <p:cNvPr id="877570" name="Slide Image Placeholder 1"/>
          <p:cNvSpPr>
            <a:spLocks noGrp="1" noRot="1" noChangeAspect="1" noTextEdit="1"/>
          </p:cNvSpPr>
          <p:nvPr>
            <p:ph type="sldImg"/>
          </p:nvPr>
        </p:nvSpPr>
        <p:spPr>
          <a:ln/>
        </p:spPr>
      </p:sp>
      <p:sp>
        <p:nvSpPr>
          <p:cNvPr id="877571" name="Notes Placeholder 2"/>
          <p:cNvSpPr>
            <a:spLocks noGrp="1"/>
          </p:cNvSpPr>
          <p:nvPr>
            <p:ph type="body" idx="1"/>
          </p:nvPr>
        </p:nvSpPr>
        <p:spPr>
          <a:xfrm>
            <a:off x="889000" y="4705350"/>
            <a:ext cx="4884738" cy="4457700"/>
          </a:xfrm>
        </p:spPr>
        <p:txBody>
          <a:bodyPr/>
          <a:lstStyle/>
          <a:p>
            <a:r>
              <a:rPr lang="en-US"/>
              <a:t>This slide continues the discussion of the three main networking technologies today, looking at the second, packet switching. Note that circuit-switched networks were expensive and wasted available communications capacity – the circuit had to be maintained whether data was being sent or not. It is also important to note that packet switching enables packets to follow many different paths. What is the advantage of this capability?</a:t>
            </a:r>
          </a:p>
        </p:txBody>
      </p:sp>
      <p:sp>
        <p:nvSpPr>
          <p:cNvPr id="87757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D133071A-B2DD-4ED5-B63A-FACA1658D2BE}" type="slidenum">
              <a:rPr lang="en-US" sz="1200">
                <a:latin typeface="Times New Roman" panose="02020603050405020304" pitchFamily="18" charset="0"/>
              </a:rPr>
              <a:pPr algn="r"/>
              <a:t>10</a:t>
            </a:fld>
            <a:endParaRPr lang="en-US" sz="1200">
              <a:latin typeface="Times New Roman" panose="02020603050405020304" pitchFamily="18" charset="0"/>
            </a:endParaRPr>
          </a:p>
        </p:txBody>
      </p:sp>
    </p:spTree>
    <p:extLst>
      <p:ext uri="{BB962C8B-B14F-4D97-AF65-F5344CB8AC3E}">
        <p14:creationId xmlns:p14="http://schemas.microsoft.com/office/powerpoint/2010/main" val="156349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D2CB600-80A9-45C7-B0F1-17CFF944C76E}" type="slidenum">
              <a:rPr lang="en-US"/>
              <a:pPr/>
              <a:t>11</a:t>
            </a:fld>
            <a:endParaRPr lang="en-US"/>
          </a:p>
        </p:txBody>
      </p:sp>
      <p:sp>
        <p:nvSpPr>
          <p:cNvPr id="879618" name="Slide Image Placeholder 1"/>
          <p:cNvSpPr>
            <a:spLocks noGrp="1" noRot="1" noChangeAspect="1" noTextEdit="1"/>
          </p:cNvSpPr>
          <p:nvPr>
            <p:ph type="sldImg"/>
          </p:nvPr>
        </p:nvSpPr>
        <p:spPr>
          <a:ln/>
        </p:spPr>
      </p:sp>
      <p:sp>
        <p:nvSpPr>
          <p:cNvPr id="879619" name="Notes Placeholder 2"/>
          <p:cNvSpPr>
            <a:spLocks noGrp="1"/>
          </p:cNvSpPr>
          <p:nvPr>
            <p:ph type="body" idx="1"/>
          </p:nvPr>
        </p:nvSpPr>
        <p:spPr>
          <a:xfrm>
            <a:off x="889000" y="4705350"/>
            <a:ext cx="4884738" cy="4457700"/>
          </a:xfrm>
        </p:spPr>
        <p:txBody>
          <a:bodyPr/>
          <a:lstStyle/>
          <a:p>
            <a:r>
              <a:rPr lang="en-US"/>
              <a:t>This graphic illustrates how packet switching works, showing a message being split into three packets, sent along different routes, and then reassembled at the destination. Note that each packet contains a packet number, message number, and destination.</a:t>
            </a:r>
          </a:p>
        </p:txBody>
      </p:sp>
      <p:sp>
        <p:nvSpPr>
          <p:cNvPr id="87962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CB43DD2-8CF6-41A3-B741-E1FA2A3A1E99}" type="slidenum">
              <a:rPr lang="en-US" sz="1200">
                <a:latin typeface="Times New Roman" panose="02020603050405020304" pitchFamily="18" charset="0"/>
              </a:rPr>
              <a:pPr algn="r"/>
              <a:t>11</a:t>
            </a:fld>
            <a:endParaRPr lang="en-US" sz="1200">
              <a:latin typeface="Times New Roman" panose="02020603050405020304" pitchFamily="18" charset="0"/>
            </a:endParaRPr>
          </a:p>
        </p:txBody>
      </p:sp>
    </p:spTree>
    <p:extLst>
      <p:ext uri="{BB962C8B-B14F-4D97-AF65-F5344CB8AC3E}">
        <p14:creationId xmlns:p14="http://schemas.microsoft.com/office/powerpoint/2010/main" val="3427607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7E23815-23B2-4811-9D9D-2169629FD4CE}" type="slidenum">
              <a:rPr lang="en-US"/>
              <a:pPr/>
              <a:t>12</a:t>
            </a:fld>
            <a:endParaRPr lang="en-US"/>
          </a:p>
        </p:txBody>
      </p:sp>
      <p:sp>
        <p:nvSpPr>
          <p:cNvPr id="881666" name="Slide Image Placeholder 1"/>
          <p:cNvSpPr>
            <a:spLocks noGrp="1" noRot="1" noChangeAspect="1" noTextEdit="1"/>
          </p:cNvSpPr>
          <p:nvPr>
            <p:ph type="sldImg"/>
          </p:nvPr>
        </p:nvSpPr>
        <p:spPr>
          <a:ln/>
        </p:spPr>
      </p:sp>
      <p:sp>
        <p:nvSpPr>
          <p:cNvPr id="881667" name="Notes Placeholder 2"/>
          <p:cNvSpPr>
            <a:spLocks noGrp="1"/>
          </p:cNvSpPr>
          <p:nvPr>
            <p:ph type="body" idx="1"/>
          </p:nvPr>
        </p:nvSpPr>
        <p:spPr>
          <a:xfrm>
            <a:off x="889000" y="4705350"/>
            <a:ext cx="4884738" cy="4457700"/>
          </a:xfrm>
        </p:spPr>
        <p:txBody>
          <a:bodyPr/>
          <a:lstStyle/>
          <a:p>
            <a:r>
              <a:rPr lang="en-IE" sz="1200" b="0" i="0" u="none" strike="noStrike" kern="1200" dirty="0" smtClean="0">
                <a:solidFill>
                  <a:schemeClr val="tx1"/>
                </a:solidFill>
                <a:effectLst/>
                <a:latin typeface="+mn-lt"/>
                <a:ea typeface="+mn-ea"/>
                <a:cs typeface="+mn-cs"/>
                <a:hlinkClick r:id="rId3" tooltip="Web browser"/>
              </a:rPr>
              <a:t>Web browsers</a:t>
            </a:r>
            <a:r>
              <a:rPr lang="en-IE" sz="1200" b="0" i="0" kern="1200" dirty="0" smtClean="0">
                <a:solidFill>
                  <a:schemeClr val="tx1"/>
                </a:solidFill>
                <a:effectLst/>
                <a:latin typeface="+mn-lt"/>
                <a:ea typeface="+mn-ea"/>
                <a:cs typeface="+mn-cs"/>
              </a:rPr>
              <a:t> use TCP when they connect to servers on the </a:t>
            </a:r>
            <a:r>
              <a:rPr lang="en-IE" sz="1200" b="0" i="0" u="none" strike="noStrike" kern="1200" dirty="0" smtClean="0">
                <a:solidFill>
                  <a:schemeClr val="tx1"/>
                </a:solidFill>
                <a:effectLst/>
                <a:latin typeface="+mn-lt"/>
                <a:ea typeface="+mn-ea"/>
                <a:cs typeface="+mn-cs"/>
                <a:hlinkClick r:id="rId4" tooltip="World Wide Web"/>
              </a:rPr>
              <a:t>World Wide Web</a:t>
            </a:r>
            <a:r>
              <a:rPr lang="en-IE" sz="1200" b="0" i="0" kern="1200" dirty="0" smtClean="0">
                <a:solidFill>
                  <a:schemeClr val="tx1"/>
                </a:solidFill>
                <a:effectLst/>
                <a:latin typeface="+mn-lt"/>
                <a:ea typeface="+mn-ea"/>
                <a:cs typeface="+mn-cs"/>
              </a:rPr>
              <a:t>, </a:t>
            </a:r>
            <a:endParaRPr lang="en-US" dirty="0" smtClean="0"/>
          </a:p>
          <a:p>
            <a:endParaRPr lang="en-US" dirty="0" smtClean="0"/>
          </a:p>
          <a:p>
            <a:r>
              <a:rPr lang="en-US" dirty="0" smtClean="0"/>
              <a:t>The three </a:t>
            </a:r>
            <a:r>
              <a:rPr lang="en-US" dirty="0"/>
              <a:t>main networking technologies in use today, and looks at the third TCP/IP.  Note that in a network, there are typically many different types of hardware and software components that need to work together to transmit and receive information. Different components in a network communicate with each other only by adhering to a common set of rules called protocols. In the past, many diverse proprietary and incompatible protocols often forced business firms to purchase computing and communications equipment from a single vendor. But today corporate networks are increasingly using a single, common, worldwide standard called Transmission Control Protocol/</a:t>
            </a:r>
          </a:p>
          <a:p>
            <a:r>
              <a:rPr lang="en-US" dirty="0"/>
              <a:t>Internet Protocol (TCP/IP). TCP/IP actually is a suite of  protocols, the main ones of which are TCP and IP. Ask students what these two main protocols are responsible for.</a:t>
            </a:r>
          </a:p>
        </p:txBody>
      </p:sp>
      <p:sp>
        <p:nvSpPr>
          <p:cNvPr id="88166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A83068E-DA4E-4C8C-86D9-CD4D9D96CF66}" type="slidenum">
              <a:rPr lang="en-US" sz="1200">
                <a:latin typeface="Times New Roman" panose="02020603050405020304" pitchFamily="18" charset="0"/>
              </a:rPr>
              <a:pPr algn="r"/>
              <a:t>12</a:t>
            </a:fld>
            <a:endParaRPr lang="en-US" sz="1200">
              <a:latin typeface="Times New Roman" panose="02020603050405020304" pitchFamily="18" charset="0"/>
            </a:endParaRPr>
          </a:p>
        </p:txBody>
      </p:sp>
    </p:spTree>
    <p:extLst>
      <p:ext uri="{BB962C8B-B14F-4D97-AF65-F5344CB8AC3E}">
        <p14:creationId xmlns:p14="http://schemas.microsoft.com/office/powerpoint/2010/main" val="136747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FAF790-324F-4C6D-9445-98FD7EE423A5}" type="slidenum">
              <a:rPr lang="en-US"/>
              <a:pPr/>
              <a:t>13</a:t>
            </a:fld>
            <a:endParaRPr 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r>
              <a:rPr lang="en-IE" sz="1200" b="0" i="0" kern="1200" dirty="0" smtClean="0">
                <a:solidFill>
                  <a:schemeClr val="tx1"/>
                </a:solidFill>
                <a:effectLst/>
                <a:latin typeface="+mn-lt"/>
                <a:ea typeface="+mn-ea"/>
                <a:cs typeface="+mn-cs"/>
              </a:rPr>
              <a:t>The </a:t>
            </a:r>
            <a:r>
              <a:rPr lang="en-IE" sz="1200" b="1" i="0" kern="1200" dirty="0" smtClean="0">
                <a:solidFill>
                  <a:schemeClr val="tx1"/>
                </a:solidFill>
                <a:effectLst/>
                <a:latin typeface="+mn-lt"/>
                <a:ea typeface="+mn-ea"/>
                <a:cs typeface="+mn-cs"/>
              </a:rPr>
              <a:t>Domain Name System</a:t>
            </a:r>
            <a:r>
              <a:rPr lang="en-IE" sz="1200" b="0" i="0" kern="1200" dirty="0" smtClean="0">
                <a:solidFill>
                  <a:schemeClr val="tx1"/>
                </a:solidFill>
                <a:effectLst/>
                <a:latin typeface="+mn-lt"/>
                <a:ea typeface="+mn-ea"/>
                <a:cs typeface="+mn-cs"/>
              </a:rPr>
              <a:t> (</a:t>
            </a:r>
            <a:r>
              <a:rPr lang="en-IE" sz="1200" b="1" i="0" kern="1200" dirty="0" smtClean="0">
                <a:solidFill>
                  <a:schemeClr val="tx1"/>
                </a:solidFill>
                <a:effectLst/>
                <a:latin typeface="+mn-lt"/>
                <a:ea typeface="+mn-ea"/>
                <a:cs typeface="+mn-cs"/>
              </a:rPr>
              <a:t>DNS</a:t>
            </a:r>
            <a:r>
              <a:rPr lang="en-IE" sz="1200" b="0" i="0" kern="1200" dirty="0" smtClean="0">
                <a:solidFill>
                  <a:schemeClr val="tx1"/>
                </a:solidFill>
                <a:effectLst/>
                <a:latin typeface="+mn-lt"/>
                <a:ea typeface="+mn-ea"/>
                <a:cs typeface="+mn-cs"/>
              </a:rPr>
              <a:t>) is a </a:t>
            </a:r>
            <a:r>
              <a:rPr lang="en-IE" sz="1200" b="0" i="0" u="none" strike="noStrike" kern="1200" dirty="0" smtClean="0">
                <a:solidFill>
                  <a:schemeClr val="tx1"/>
                </a:solidFill>
                <a:effectLst/>
                <a:latin typeface="+mn-lt"/>
                <a:ea typeface="+mn-ea"/>
                <a:cs typeface="+mn-cs"/>
                <a:hlinkClick r:id="rId3" tooltip="Hierarchical"/>
              </a:rPr>
              <a:t>hierarchical</a:t>
            </a:r>
            <a:r>
              <a:rPr lang="en-IE" sz="1200" b="0" i="0" kern="1200" dirty="0" smtClean="0">
                <a:solidFill>
                  <a:schemeClr val="tx1"/>
                </a:solidFill>
                <a:effectLst/>
                <a:latin typeface="+mn-lt"/>
                <a:ea typeface="+mn-ea"/>
                <a:cs typeface="+mn-cs"/>
              </a:rPr>
              <a:t> distributed naming system for computers, services, or any resource connected to the </a:t>
            </a:r>
            <a:r>
              <a:rPr lang="en-IE" sz="1200" b="0" i="0" u="none" strike="noStrike" kern="1200" dirty="0" smtClean="0">
                <a:solidFill>
                  <a:schemeClr val="tx1"/>
                </a:solidFill>
                <a:effectLst/>
                <a:latin typeface="+mn-lt"/>
                <a:ea typeface="+mn-ea"/>
                <a:cs typeface="+mn-cs"/>
                <a:hlinkClick r:id="rId4" tooltip="Internet"/>
              </a:rPr>
              <a:t>Internet</a:t>
            </a:r>
            <a:r>
              <a:rPr lang="en-IE" sz="1200" b="0" i="0" kern="1200" dirty="0" smtClean="0">
                <a:solidFill>
                  <a:schemeClr val="tx1"/>
                </a:solidFill>
                <a:effectLst/>
                <a:latin typeface="+mn-lt"/>
                <a:ea typeface="+mn-ea"/>
                <a:cs typeface="+mn-cs"/>
              </a:rPr>
              <a:t> or </a:t>
            </a:r>
            <a:r>
              <a:rPr lang="en-IE" sz="1200" b="0" i="0" kern="1200" dirty="0" err="1" smtClean="0">
                <a:solidFill>
                  <a:schemeClr val="tx1"/>
                </a:solidFill>
                <a:effectLst/>
                <a:latin typeface="+mn-lt"/>
                <a:ea typeface="+mn-ea"/>
                <a:cs typeface="+mn-cs"/>
              </a:rPr>
              <a:t>a</a:t>
            </a:r>
            <a:r>
              <a:rPr lang="en-IE" sz="1200" b="0" i="0" u="none" strike="noStrike" kern="1200" dirty="0" err="1" smtClean="0">
                <a:solidFill>
                  <a:schemeClr val="tx1"/>
                </a:solidFill>
                <a:effectLst/>
                <a:latin typeface="+mn-lt"/>
                <a:ea typeface="+mn-ea"/>
                <a:cs typeface="+mn-cs"/>
                <a:hlinkClick r:id="rId5" tooltip="Private network"/>
              </a:rPr>
              <a:t>private</a:t>
            </a:r>
            <a:r>
              <a:rPr lang="en-IE" sz="1200" b="0" i="0" u="none" strike="noStrike" kern="1200" dirty="0" smtClean="0">
                <a:solidFill>
                  <a:schemeClr val="tx1"/>
                </a:solidFill>
                <a:effectLst/>
                <a:latin typeface="+mn-lt"/>
                <a:ea typeface="+mn-ea"/>
                <a:cs typeface="+mn-cs"/>
                <a:hlinkClick r:id="rId5" tooltip="Private network"/>
              </a:rPr>
              <a:t> network</a:t>
            </a:r>
            <a:r>
              <a:rPr lang="en-IE" sz="1200" b="0" i="0"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89977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468A65C-F96D-4454-99C7-E9E00533C7DE}" type="slidenum">
              <a:rPr lang="en-US"/>
              <a:pPr/>
              <a:t>14</a:t>
            </a:fld>
            <a:endParaRPr lang="en-US"/>
          </a:p>
        </p:txBody>
      </p:sp>
      <p:sp>
        <p:nvSpPr>
          <p:cNvPr id="883714" name="Slide Image Placeholder 1"/>
          <p:cNvSpPr>
            <a:spLocks noGrp="1" noRot="1" noChangeAspect="1" noTextEdit="1"/>
          </p:cNvSpPr>
          <p:nvPr>
            <p:ph type="sldImg"/>
          </p:nvPr>
        </p:nvSpPr>
        <p:spPr>
          <a:ln/>
        </p:spPr>
      </p:sp>
      <p:sp>
        <p:nvSpPr>
          <p:cNvPr id="883715" name="Notes Placeholder 2"/>
          <p:cNvSpPr>
            <a:spLocks noGrp="1"/>
          </p:cNvSpPr>
          <p:nvPr>
            <p:ph type="body" idx="1"/>
          </p:nvPr>
        </p:nvSpPr>
        <p:spPr>
          <a:xfrm>
            <a:off x="889000" y="4705350"/>
            <a:ext cx="4884738" cy="4457700"/>
          </a:xfrm>
        </p:spPr>
        <p:txBody>
          <a:bodyPr/>
          <a:lstStyle/>
          <a:p>
            <a:r>
              <a:rPr lang="en-US"/>
              <a:t>This graphic illustrates the four layers of the DOD reference model for TCP/IP.  Note that what happens, when computer A sends a message to computer B, is that the data that computer A creates is transferred within that computer from the application layer to subsequent layers in sequence. In this process it is split into packets, and information is added at each stage, ultimately translating the packets into a form that can be transferred over the network interface. After traveling over the network interface, the packets are reassembled at the recipient computer, from the network interface layer up, ultimately for use by the application layer.</a:t>
            </a:r>
          </a:p>
        </p:txBody>
      </p:sp>
      <p:sp>
        <p:nvSpPr>
          <p:cNvPr id="88371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174674A1-0309-40A3-96DD-77655E3B42AF}" type="slidenum">
              <a:rPr lang="en-US" sz="1200">
                <a:latin typeface="Times New Roman" panose="02020603050405020304" pitchFamily="18" charset="0"/>
              </a:rPr>
              <a:pPr algn="r"/>
              <a:t>14</a:t>
            </a:fld>
            <a:endParaRPr lang="en-US" sz="1200">
              <a:latin typeface="Times New Roman" panose="02020603050405020304" pitchFamily="18" charset="0"/>
            </a:endParaRPr>
          </a:p>
        </p:txBody>
      </p:sp>
    </p:spTree>
    <p:extLst>
      <p:ext uri="{BB962C8B-B14F-4D97-AF65-F5344CB8AC3E}">
        <p14:creationId xmlns:p14="http://schemas.microsoft.com/office/powerpoint/2010/main" val="29559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6BC6955-2D20-4A61-AC57-94487C11FF64}" type="slidenum">
              <a:rPr lang="en-US"/>
              <a:pPr/>
              <a:t>15</a:t>
            </a:fld>
            <a:endParaRPr lang="en-US"/>
          </a:p>
        </p:txBody>
      </p:sp>
      <p:sp>
        <p:nvSpPr>
          <p:cNvPr id="885762" name="Slide Image Placeholder 1"/>
          <p:cNvSpPr>
            <a:spLocks noGrp="1" noRot="1" noChangeAspect="1" noTextEdit="1"/>
          </p:cNvSpPr>
          <p:nvPr>
            <p:ph type="sldImg"/>
          </p:nvPr>
        </p:nvSpPr>
        <p:spPr>
          <a:ln/>
        </p:spPr>
      </p:sp>
      <p:sp>
        <p:nvSpPr>
          <p:cNvPr id="885763" name="Notes Placeholder 2"/>
          <p:cNvSpPr>
            <a:spLocks noGrp="1"/>
          </p:cNvSpPr>
          <p:nvPr>
            <p:ph type="body" idx="1"/>
          </p:nvPr>
        </p:nvSpPr>
        <p:spPr>
          <a:xfrm>
            <a:off x="889000" y="4705350"/>
            <a:ext cx="4884738" cy="4457700"/>
          </a:xfrm>
        </p:spPr>
        <p:txBody>
          <a:bodyPr/>
          <a:lstStyle/>
          <a:p>
            <a:r>
              <a:rPr lang="en-IE" sz="1200" b="1" i="0" kern="1200" dirty="0" err="1" smtClean="0">
                <a:solidFill>
                  <a:schemeClr val="tx1"/>
                </a:solidFill>
                <a:effectLst/>
                <a:latin typeface="+mn-lt"/>
                <a:ea typeface="+mn-ea"/>
                <a:cs typeface="+mn-cs"/>
              </a:rPr>
              <a:t>Analog</a:t>
            </a:r>
            <a:r>
              <a:rPr lang="en-IE" sz="1200" b="0" i="0" kern="1200" dirty="0" smtClean="0">
                <a:solidFill>
                  <a:schemeClr val="tx1"/>
                </a:solidFill>
                <a:effectLst/>
                <a:latin typeface="+mn-lt"/>
                <a:ea typeface="+mn-ea"/>
                <a:cs typeface="+mn-cs"/>
              </a:rPr>
              <a:t> and </a:t>
            </a:r>
            <a:r>
              <a:rPr lang="en-IE" sz="1200" b="1" i="0" kern="1200" dirty="0" smtClean="0">
                <a:solidFill>
                  <a:schemeClr val="tx1"/>
                </a:solidFill>
                <a:effectLst/>
                <a:latin typeface="+mn-lt"/>
                <a:ea typeface="+mn-ea"/>
                <a:cs typeface="+mn-cs"/>
              </a:rPr>
              <a:t>digital</a:t>
            </a:r>
            <a:r>
              <a:rPr lang="en-IE" sz="1200" b="0" i="0" kern="1200" dirty="0" smtClean="0">
                <a:solidFill>
                  <a:schemeClr val="tx1"/>
                </a:solidFill>
                <a:effectLst/>
                <a:latin typeface="+mn-lt"/>
                <a:ea typeface="+mn-ea"/>
                <a:cs typeface="+mn-cs"/>
              </a:rPr>
              <a:t> signals are used to transmit information, usually through electric signals. In both these technologies, the information, such as any audio or video, is transformed into electric signals. </a:t>
            </a:r>
          </a:p>
          <a:p>
            <a:r>
              <a:rPr lang="en-IE" sz="1200" b="0" i="0" kern="1200" dirty="0" smtClean="0">
                <a:solidFill>
                  <a:schemeClr val="tx1"/>
                </a:solidFill>
                <a:effectLst/>
                <a:latin typeface="+mn-lt"/>
                <a:ea typeface="+mn-ea"/>
                <a:cs typeface="+mn-cs"/>
              </a:rPr>
              <a:t>The </a:t>
            </a:r>
            <a:r>
              <a:rPr lang="en-IE" sz="1200" b="1" i="0" kern="1200" dirty="0" smtClean="0">
                <a:solidFill>
                  <a:schemeClr val="tx1"/>
                </a:solidFill>
                <a:effectLst/>
                <a:latin typeface="+mn-lt"/>
                <a:ea typeface="+mn-ea"/>
                <a:cs typeface="+mn-cs"/>
              </a:rPr>
              <a:t>difference between </a:t>
            </a:r>
            <a:r>
              <a:rPr lang="en-IE" sz="1200" b="1" i="0" kern="1200" dirty="0" err="1" smtClean="0">
                <a:solidFill>
                  <a:schemeClr val="tx1"/>
                </a:solidFill>
                <a:effectLst/>
                <a:latin typeface="+mn-lt"/>
                <a:ea typeface="+mn-ea"/>
                <a:cs typeface="+mn-cs"/>
              </a:rPr>
              <a:t>analog</a:t>
            </a:r>
            <a:r>
              <a:rPr lang="en-IE" sz="1200" b="1" i="0" kern="1200" dirty="0" smtClean="0">
                <a:solidFill>
                  <a:schemeClr val="tx1"/>
                </a:solidFill>
                <a:effectLst/>
                <a:latin typeface="+mn-lt"/>
                <a:ea typeface="+mn-ea"/>
                <a:cs typeface="+mn-cs"/>
              </a:rPr>
              <a:t> and digital</a:t>
            </a:r>
            <a:r>
              <a:rPr lang="en-IE" sz="1200" b="0" i="0" kern="1200" dirty="0" smtClean="0">
                <a:solidFill>
                  <a:schemeClr val="tx1"/>
                </a:solidFill>
                <a:effectLst/>
                <a:latin typeface="+mn-lt"/>
                <a:ea typeface="+mn-ea"/>
                <a:cs typeface="+mn-cs"/>
              </a:rPr>
              <a:t> technologies is that in </a:t>
            </a:r>
            <a:r>
              <a:rPr lang="en-IE" sz="1200" b="0" i="0" kern="1200" dirty="0" err="1" smtClean="0">
                <a:solidFill>
                  <a:schemeClr val="tx1"/>
                </a:solidFill>
                <a:effectLst/>
                <a:latin typeface="+mn-lt"/>
                <a:ea typeface="+mn-ea"/>
                <a:cs typeface="+mn-cs"/>
              </a:rPr>
              <a:t>analog</a:t>
            </a:r>
            <a:r>
              <a:rPr lang="en-IE" sz="1200" b="0" i="0" kern="1200" dirty="0" smtClean="0">
                <a:solidFill>
                  <a:schemeClr val="tx1"/>
                </a:solidFill>
                <a:effectLst/>
                <a:latin typeface="+mn-lt"/>
                <a:ea typeface="+mn-ea"/>
                <a:cs typeface="+mn-cs"/>
              </a:rPr>
              <a:t> technology, information is translated into electric pulses of varying amplitude. In digital technology, translation of information is into binary format (zero or one) where each bit is representative of two distinct amplitudes.</a:t>
            </a:r>
            <a:endParaRPr lang="en-US" dirty="0" smtClean="0"/>
          </a:p>
          <a:p>
            <a:endParaRPr lang="en-US" dirty="0" smtClean="0"/>
          </a:p>
          <a:p>
            <a:endParaRPr lang="en-US" dirty="0" smtClean="0"/>
          </a:p>
          <a:p>
            <a:endParaRPr lang="en-US" dirty="0" smtClean="0"/>
          </a:p>
          <a:p>
            <a:r>
              <a:rPr lang="en-US" dirty="0" smtClean="0"/>
              <a:t>Note </a:t>
            </a:r>
            <a:r>
              <a:rPr lang="en-US" dirty="0"/>
              <a:t>that a network can be defined by the way the clients interact (client/server vs. peer-to-peer); the type of physical medium to carry signals (Ethernet, Fast Ethernet, etc.), and the way in which computers are connected and send signals to each other (topology).</a:t>
            </a:r>
          </a:p>
          <a:p>
            <a:endParaRPr lang="en-US" dirty="0"/>
          </a:p>
          <a:p>
            <a:r>
              <a:rPr lang="en-US" dirty="0" smtClean="0"/>
              <a:t>This slide looks at the types of networks that organizations use. </a:t>
            </a:r>
          </a:p>
          <a:p>
            <a:endParaRPr lang="en-US" dirty="0" smtClean="0"/>
          </a:p>
          <a:p>
            <a:r>
              <a:rPr lang="en-US" dirty="0" smtClean="0"/>
              <a:t>Ask students what the differences are between digital and analog signals. Ask students to describe the range of LANs, CANs, WANs, and MANs.</a:t>
            </a:r>
          </a:p>
          <a:p>
            <a:endParaRPr lang="en-US" dirty="0"/>
          </a:p>
          <a:p>
            <a:endParaRPr lang="en-US" dirty="0"/>
          </a:p>
          <a:p>
            <a:endParaRPr lang="en-US" dirty="0"/>
          </a:p>
        </p:txBody>
      </p:sp>
      <p:sp>
        <p:nvSpPr>
          <p:cNvPr id="88576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73CD4EB-B3E4-408B-B265-4CA611A70358}" type="slidenum">
              <a:rPr lang="en-US" sz="1200">
                <a:latin typeface="Times New Roman" panose="02020603050405020304" pitchFamily="18" charset="0"/>
              </a:rPr>
              <a:pPr algn="r"/>
              <a:t>15</a:t>
            </a:fld>
            <a:endParaRPr lang="en-US" sz="1200">
              <a:latin typeface="Times New Roman" panose="02020603050405020304" pitchFamily="18" charset="0"/>
            </a:endParaRPr>
          </a:p>
        </p:txBody>
      </p:sp>
    </p:spTree>
    <p:extLst>
      <p:ext uri="{BB962C8B-B14F-4D97-AF65-F5344CB8AC3E}">
        <p14:creationId xmlns:p14="http://schemas.microsoft.com/office/powerpoint/2010/main" val="150785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39737E6-7178-4828-AE98-4F51DF5CBC14}" type="slidenum">
              <a:rPr lang="en-US"/>
              <a:pPr/>
              <a:t>16</a:t>
            </a:fld>
            <a:endParaRPr lang="en-US"/>
          </a:p>
        </p:txBody>
      </p:sp>
      <p:sp>
        <p:nvSpPr>
          <p:cNvPr id="955394" name="Slide Image Placeholder 1"/>
          <p:cNvSpPr>
            <a:spLocks noGrp="1" noRot="1" noChangeAspect="1" noTextEdit="1"/>
          </p:cNvSpPr>
          <p:nvPr>
            <p:ph type="sldImg"/>
          </p:nvPr>
        </p:nvSpPr>
        <p:spPr>
          <a:ln/>
        </p:spPr>
      </p:sp>
      <p:sp>
        <p:nvSpPr>
          <p:cNvPr id="955395" name="Notes Placeholder 2"/>
          <p:cNvSpPr>
            <a:spLocks noGrp="1"/>
          </p:cNvSpPr>
          <p:nvPr>
            <p:ph type="body" idx="1"/>
          </p:nvPr>
        </p:nvSpPr>
        <p:spPr>
          <a:xfrm>
            <a:off x="889000" y="4705350"/>
            <a:ext cx="4884738" cy="4457700"/>
          </a:xfrm>
        </p:spPr>
        <p:txBody>
          <a:bodyPr/>
          <a:lstStyle/>
          <a:p>
            <a:r>
              <a:rPr lang="en-US"/>
              <a:t>This slide looks at the types of networks that organizations use. </a:t>
            </a:r>
          </a:p>
          <a:p>
            <a:endParaRPr lang="en-US"/>
          </a:p>
          <a:p>
            <a:r>
              <a:rPr lang="en-US"/>
              <a:t>Ask students what the differences are between digital and analog signals. Ask students to describe the range of LANs, CANs, WANs, and MANs.</a:t>
            </a:r>
          </a:p>
          <a:p>
            <a:endParaRPr lang="en-US"/>
          </a:p>
          <a:p>
            <a:r>
              <a:rPr lang="en-US"/>
              <a:t>Note that a network can be defined by the way the clients interact (client/server vs. peer-to-peer); the type of physical medium to carry signals (Ethernet, Fast Ethernet, etc.), and the way in which computers are connected and send signals to each other (topology).</a:t>
            </a:r>
          </a:p>
          <a:p>
            <a:endParaRPr lang="en-US"/>
          </a:p>
          <a:p>
            <a:endParaRPr lang="en-US"/>
          </a:p>
          <a:p>
            <a:endParaRPr lang="en-US"/>
          </a:p>
          <a:p>
            <a:endParaRPr lang="en-US"/>
          </a:p>
        </p:txBody>
      </p:sp>
      <p:sp>
        <p:nvSpPr>
          <p:cNvPr id="95539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006C44D-0C69-4062-A4E2-F9BFEC52F839}" type="slidenum">
              <a:rPr lang="en-US" sz="1200">
                <a:latin typeface="Times New Roman" panose="02020603050405020304" pitchFamily="18" charset="0"/>
              </a:rPr>
              <a:pPr algn="r"/>
              <a:t>16</a:t>
            </a:fld>
            <a:endParaRPr lang="en-US" sz="1200">
              <a:latin typeface="Times New Roman" panose="02020603050405020304" pitchFamily="18" charset="0"/>
            </a:endParaRPr>
          </a:p>
        </p:txBody>
      </p:sp>
    </p:spTree>
    <p:extLst>
      <p:ext uri="{BB962C8B-B14F-4D97-AF65-F5344CB8AC3E}">
        <p14:creationId xmlns:p14="http://schemas.microsoft.com/office/powerpoint/2010/main" val="364473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A25C31D-B2E8-4AE9-83A2-8A4EB6BA9BD6}" type="slidenum">
              <a:rPr lang="en-US"/>
              <a:pPr/>
              <a:t>17</a:t>
            </a:fld>
            <a:endParaRPr lang="en-US"/>
          </a:p>
        </p:txBody>
      </p:sp>
      <p:sp>
        <p:nvSpPr>
          <p:cNvPr id="889858" name="Slide Image Placeholder 1"/>
          <p:cNvSpPr>
            <a:spLocks noGrp="1" noRot="1" noChangeAspect="1" noTextEdit="1"/>
          </p:cNvSpPr>
          <p:nvPr>
            <p:ph type="sldImg"/>
          </p:nvPr>
        </p:nvSpPr>
        <p:spPr>
          <a:ln/>
        </p:spPr>
      </p:sp>
      <p:sp>
        <p:nvSpPr>
          <p:cNvPr id="889859" name="Notes Placeholder 2"/>
          <p:cNvSpPr>
            <a:spLocks noGrp="1"/>
          </p:cNvSpPr>
          <p:nvPr>
            <p:ph type="body" idx="1"/>
          </p:nvPr>
        </p:nvSpPr>
        <p:spPr>
          <a:xfrm>
            <a:off x="889000" y="4705350"/>
            <a:ext cx="4884738" cy="4457700"/>
          </a:xfrm>
        </p:spPr>
        <p:txBody>
          <a:bodyPr/>
          <a:lstStyle/>
          <a:p>
            <a:r>
              <a:rPr lang="en-US"/>
              <a:t>This graphic illustrates the three main topologies in use in LANs.  In a star topology, all devices on the network connect to a single hub and all network traffic flows through the hub. In an extended star network, multiple layers or hubs are organized into a hierarchy. In a bus topology, one station transmits signals, which travel in both directions along a single transmission segment. All of the signals are broadcast in both directions to the entire network. All machines on the network receive the same signals, and software installed on the client’s enables each client to listen for messages addressed specifically to it.  A ring topology connects network components in a closed loop. Messages pass from computer to computer in only one direction around the loop, and only one station at a time may transmit. The ring topology is primarily found in older LANs using Token Ring networking software. Ask students which of the topologies is the most common.</a:t>
            </a:r>
          </a:p>
        </p:txBody>
      </p:sp>
      <p:sp>
        <p:nvSpPr>
          <p:cNvPr id="88986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01ADDE6-688E-40A8-851E-BF13B025B012}" type="slidenum">
              <a:rPr lang="en-US" sz="1200">
                <a:latin typeface="Times New Roman" panose="02020603050405020304" pitchFamily="18" charset="0"/>
              </a:rPr>
              <a:pPr algn="r"/>
              <a:t>17</a:t>
            </a:fld>
            <a:endParaRPr lang="en-US" sz="1200">
              <a:latin typeface="Times New Roman" panose="02020603050405020304" pitchFamily="18" charset="0"/>
            </a:endParaRPr>
          </a:p>
        </p:txBody>
      </p:sp>
    </p:spTree>
    <p:extLst>
      <p:ext uri="{BB962C8B-B14F-4D97-AF65-F5344CB8AC3E}">
        <p14:creationId xmlns:p14="http://schemas.microsoft.com/office/powerpoint/2010/main" val="318789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007003-4319-451D-A9B0-47FF05B87CE5}" type="slidenum">
              <a:rPr lang="en-US"/>
              <a:pPr/>
              <a:t>18</a:t>
            </a:fld>
            <a:endParaRPr lang="en-US"/>
          </a:p>
        </p:txBody>
      </p:sp>
      <p:sp>
        <p:nvSpPr>
          <p:cNvPr id="891906" name="Slide Image Placeholder 1"/>
          <p:cNvSpPr>
            <a:spLocks noGrp="1" noRot="1" noChangeAspect="1" noTextEdit="1"/>
          </p:cNvSpPr>
          <p:nvPr>
            <p:ph type="sldImg"/>
          </p:nvPr>
        </p:nvSpPr>
        <p:spPr>
          <a:ln/>
        </p:spPr>
      </p:sp>
      <p:sp>
        <p:nvSpPr>
          <p:cNvPr id="891907" name="Notes Placeholder 2"/>
          <p:cNvSpPr>
            <a:spLocks noGrp="1"/>
          </p:cNvSpPr>
          <p:nvPr>
            <p:ph type="body" idx="1"/>
          </p:nvPr>
        </p:nvSpPr>
        <p:spPr>
          <a:xfrm>
            <a:off x="889000" y="4705350"/>
            <a:ext cx="4884738" cy="4457700"/>
          </a:xfrm>
        </p:spPr>
        <p:txBody>
          <a:bodyPr/>
          <a:lstStyle/>
          <a:p>
            <a:r>
              <a:rPr lang="en-US"/>
              <a:t>This slide looks at the media involved in network transmission. Note that many of the telephone systems in buildings had</a:t>
            </a:r>
          </a:p>
          <a:p>
            <a:r>
              <a:rPr lang="en-US"/>
              <a:t>twisted wires installed for analog communication, but they can be used for digital communication as well. Also, today, telecommunications companies are starting to bring  fiber optic cable into the home for high-speed Internet access. </a:t>
            </a:r>
          </a:p>
          <a:p>
            <a:endParaRPr lang="en-US"/>
          </a:p>
        </p:txBody>
      </p:sp>
      <p:sp>
        <p:nvSpPr>
          <p:cNvPr id="89190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FC75ADD-507A-49A6-A257-9E603503D4F4}" type="slidenum">
              <a:rPr lang="en-US" sz="1200">
                <a:latin typeface="Times New Roman" panose="02020603050405020304" pitchFamily="18" charset="0"/>
              </a:rPr>
              <a:pPr algn="r"/>
              <a:t>18</a:t>
            </a:fld>
            <a:endParaRPr lang="en-US" sz="1200">
              <a:latin typeface="Times New Roman" panose="02020603050405020304" pitchFamily="18" charset="0"/>
            </a:endParaRPr>
          </a:p>
        </p:txBody>
      </p:sp>
    </p:spTree>
    <p:extLst>
      <p:ext uri="{BB962C8B-B14F-4D97-AF65-F5344CB8AC3E}">
        <p14:creationId xmlns:p14="http://schemas.microsoft.com/office/powerpoint/2010/main" val="175014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9AEACFC-32CF-4F1A-8826-1EAA7A9C7BA6}" type="slidenum">
              <a:rPr lang="en-US"/>
              <a:pPr/>
              <a:t>19</a:t>
            </a:fld>
            <a:endParaRPr lang="en-US"/>
          </a:p>
        </p:txBody>
      </p:sp>
      <p:sp>
        <p:nvSpPr>
          <p:cNvPr id="957442" name="Slide Image Placeholder 1"/>
          <p:cNvSpPr>
            <a:spLocks noGrp="1" noRot="1" noChangeAspect="1" noTextEdit="1"/>
          </p:cNvSpPr>
          <p:nvPr>
            <p:ph type="sldImg"/>
          </p:nvPr>
        </p:nvSpPr>
        <p:spPr>
          <a:ln/>
        </p:spPr>
      </p:sp>
      <p:sp>
        <p:nvSpPr>
          <p:cNvPr id="957443" name="Notes Placeholder 2"/>
          <p:cNvSpPr>
            <a:spLocks noGrp="1"/>
          </p:cNvSpPr>
          <p:nvPr>
            <p:ph type="body" idx="1"/>
          </p:nvPr>
        </p:nvSpPr>
        <p:spPr>
          <a:xfrm>
            <a:off x="889000" y="4705350"/>
            <a:ext cx="4884738" cy="4457700"/>
          </a:xfrm>
        </p:spPr>
        <p:txBody>
          <a:bodyPr/>
          <a:lstStyle/>
          <a:p>
            <a:endParaRPr lang="en-US"/>
          </a:p>
          <a:p>
            <a:r>
              <a:rPr lang="en-US"/>
              <a:t>Ask students what characteristic of microwave transmission means that transmission stations must be 37 miles apart.</a:t>
            </a:r>
          </a:p>
          <a:p>
            <a:endParaRPr lang="en-US"/>
          </a:p>
          <a:p>
            <a:r>
              <a:rPr lang="en-US"/>
              <a:t>Note that the transmission capacity of a medium (bps) is dependent on its frequency, which is measured in hertz, or cycles per second. Ask students to define bandwidth (it is the difference between the highest and lowest frequencies that can be accommodated on a single channel.)</a:t>
            </a:r>
          </a:p>
        </p:txBody>
      </p:sp>
      <p:sp>
        <p:nvSpPr>
          <p:cNvPr id="95744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2220441-56A2-430C-867D-C08B98A99D43}" type="slidenum">
              <a:rPr lang="en-US" sz="1200">
                <a:latin typeface="Times New Roman" panose="02020603050405020304" pitchFamily="18" charset="0"/>
              </a:rPr>
              <a:pPr algn="r"/>
              <a:t>19</a:t>
            </a:fld>
            <a:endParaRPr lang="en-US" sz="1200">
              <a:latin typeface="Times New Roman" panose="02020603050405020304" pitchFamily="18" charset="0"/>
            </a:endParaRPr>
          </a:p>
        </p:txBody>
      </p:sp>
    </p:spTree>
    <p:extLst>
      <p:ext uri="{BB962C8B-B14F-4D97-AF65-F5344CB8AC3E}">
        <p14:creationId xmlns:p14="http://schemas.microsoft.com/office/powerpoint/2010/main" val="4105501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C2D64D-E3E7-42BE-BF3F-343CE0AFF95F}" type="slidenum">
              <a:rPr lang="en-US"/>
              <a:pPr/>
              <a:t>2</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a:xfrm>
            <a:off x="889000" y="4705350"/>
            <a:ext cx="4884738" cy="4457700"/>
          </a:xfrm>
        </p:spPr>
        <p:txBody>
          <a:bodyPr/>
          <a:lstStyle/>
          <a:p>
            <a:r>
              <a:rPr lang="en-US"/>
              <a:t>This chapter discusses the role of databases for managing a firm’s data and providing the foundation for business intelligence. Ask students to describe any databases they have encountered or used at work or in their personal use on the Web. (For example, Google and Amazon are database driven web sites, as are travel reservation web sites, MySpace, Facebook. And, of course, iTunes) Ask students why these sites are driven by databases – what is it about databases that makes the creation and use of these sites more efficient.</a:t>
            </a:r>
          </a:p>
          <a:p>
            <a:endParaRPr lang="en-US"/>
          </a:p>
        </p:txBody>
      </p:sp>
    </p:spTree>
    <p:extLst>
      <p:ext uri="{BB962C8B-B14F-4D97-AF65-F5344CB8AC3E}">
        <p14:creationId xmlns:p14="http://schemas.microsoft.com/office/powerpoint/2010/main" val="355260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38F0699-5FE5-4C54-A61F-62A28C5FD3E4}" type="slidenum">
              <a:rPr lang="en-US"/>
              <a:pPr/>
              <a:t>20</a:t>
            </a:fld>
            <a:endParaRPr lang="en-US"/>
          </a:p>
        </p:txBody>
      </p:sp>
      <p:sp>
        <p:nvSpPr>
          <p:cNvPr id="893954" name="Slide Image Placeholder 1"/>
          <p:cNvSpPr>
            <a:spLocks noGrp="1" noRot="1" noChangeAspect="1" noTextEdit="1"/>
          </p:cNvSpPr>
          <p:nvPr>
            <p:ph type="sldImg"/>
          </p:nvPr>
        </p:nvSpPr>
        <p:spPr>
          <a:ln/>
        </p:spPr>
      </p:sp>
      <p:sp>
        <p:nvSpPr>
          <p:cNvPr id="893955" name="Notes Placeholder 2"/>
          <p:cNvSpPr>
            <a:spLocks noGrp="1"/>
          </p:cNvSpPr>
          <p:nvPr>
            <p:ph type="body" idx="1"/>
          </p:nvPr>
        </p:nvSpPr>
        <p:spPr>
          <a:xfrm>
            <a:off x="889000" y="4705350"/>
            <a:ext cx="4884738" cy="4457700"/>
          </a:xfrm>
        </p:spPr>
        <p:txBody>
          <a:bodyPr/>
          <a:lstStyle/>
          <a:p>
            <a:r>
              <a:rPr lang="en-IE" sz="1200" b="0" i="0" kern="1200" dirty="0" smtClean="0">
                <a:solidFill>
                  <a:schemeClr val="tx1"/>
                </a:solidFill>
                <a:effectLst/>
                <a:latin typeface="+mn-lt"/>
                <a:ea typeface="+mn-ea"/>
                <a:cs typeface="+mn-cs"/>
              </a:rPr>
              <a:t>Petroleum industry company</a:t>
            </a:r>
            <a:endParaRPr lang="en-US" dirty="0" smtClean="0"/>
          </a:p>
          <a:p>
            <a:r>
              <a:rPr lang="en-US" dirty="0" smtClean="0"/>
              <a:t>This </a:t>
            </a:r>
            <a:r>
              <a:rPr lang="en-US" dirty="0"/>
              <a:t>graphic looks at the use of satellites by BP Amoco to transmit seismic data from exploration ships to research centers.</a:t>
            </a:r>
          </a:p>
        </p:txBody>
      </p:sp>
      <p:sp>
        <p:nvSpPr>
          <p:cNvPr id="89395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AB39AF6-17CB-4560-8230-2B98B80A8EE3}" type="slidenum">
              <a:rPr lang="en-US" sz="1200">
                <a:latin typeface="Times New Roman" panose="02020603050405020304" pitchFamily="18" charset="0"/>
              </a:rPr>
              <a:pPr algn="r"/>
              <a:t>20</a:t>
            </a:fld>
            <a:endParaRPr lang="en-US" sz="1200">
              <a:latin typeface="Times New Roman" panose="02020603050405020304" pitchFamily="18" charset="0"/>
            </a:endParaRPr>
          </a:p>
        </p:txBody>
      </p:sp>
    </p:spTree>
    <p:extLst>
      <p:ext uri="{BB962C8B-B14F-4D97-AF65-F5344CB8AC3E}">
        <p14:creationId xmlns:p14="http://schemas.microsoft.com/office/powerpoint/2010/main" val="148085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03FB350-CD1B-43C3-9BAA-B175D5C6B79A}" type="slidenum">
              <a:rPr lang="en-US"/>
              <a:pPr/>
              <a:t>21</a:t>
            </a:fld>
            <a:endParaRPr lang="en-US"/>
          </a:p>
        </p:txBody>
      </p:sp>
      <p:sp>
        <p:nvSpPr>
          <p:cNvPr id="896002" name="Slide Image Placeholder 1"/>
          <p:cNvSpPr>
            <a:spLocks noGrp="1" noRot="1" noChangeAspect="1" noTextEdit="1"/>
          </p:cNvSpPr>
          <p:nvPr>
            <p:ph type="sldImg"/>
          </p:nvPr>
        </p:nvSpPr>
        <p:spPr>
          <a:ln/>
        </p:spPr>
      </p:sp>
      <p:sp>
        <p:nvSpPr>
          <p:cNvPr id="896003" name="Notes Placeholder 2"/>
          <p:cNvSpPr>
            <a:spLocks noGrp="1"/>
          </p:cNvSpPr>
          <p:nvPr>
            <p:ph type="body" idx="1"/>
          </p:nvPr>
        </p:nvSpPr>
        <p:spPr>
          <a:xfrm>
            <a:off x="889000" y="4705350"/>
            <a:ext cx="4884738" cy="4457700"/>
          </a:xfrm>
        </p:spPr>
        <p:txBody>
          <a:bodyPr/>
          <a:lstStyle/>
          <a:p>
            <a:r>
              <a:rPr lang="en-US"/>
              <a:t>This slide examines what the Internet is – ask students to describe it and what they use it for. The text calls it the most extensive public communication system and the world’s largest implementation of client/server computing.</a:t>
            </a:r>
          </a:p>
          <a:p>
            <a:endParaRPr lang="en-US"/>
          </a:p>
          <a:p>
            <a:r>
              <a:rPr lang="en-US"/>
              <a:t>Ask students how they connect to the Internet. Do any of their families use dial-up (telephone/modem). Do any use satellite? Note that T lines are leased, dedicated lines suitable for businesses or government agencies requiring high-speed guaranteed service levels. </a:t>
            </a:r>
          </a:p>
          <a:p>
            <a:endParaRPr lang="en-US"/>
          </a:p>
          <a:p>
            <a:r>
              <a:rPr lang="en-US"/>
              <a:t>Ask students what an IP address is used for. Note that the domain name system makes it possible for people to remember addresses.</a:t>
            </a:r>
          </a:p>
          <a:p>
            <a:endParaRPr lang="en-US"/>
          </a:p>
          <a:p>
            <a:endParaRPr lang="en-US"/>
          </a:p>
        </p:txBody>
      </p:sp>
      <p:sp>
        <p:nvSpPr>
          <p:cNvPr id="89600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32B9678-6614-457F-90DD-F06E4D1CD782}" type="slidenum">
              <a:rPr lang="en-US" sz="1200">
                <a:latin typeface="Times New Roman" panose="02020603050405020304" pitchFamily="18" charset="0"/>
              </a:rPr>
              <a:pPr algn="r"/>
              <a:t>21</a:t>
            </a:fld>
            <a:endParaRPr lang="en-US" sz="1200">
              <a:latin typeface="Times New Roman" panose="02020603050405020304" pitchFamily="18" charset="0"/>
            </a:endParaRPr>
          </a:p>
        </p:txBody>
      </p:sp>
    </p:spTree>
    <p:extLst>
      <p:ext uri="{BB962C8B-B14F-4D97-AF65-F5344CB8AC3E}">
        <p14:creationId xmlns:p14="http://schemas.microsoft.com/office/powerpoint/2010/main" val="1499413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8F2D90A-DC99-4B38-9BB5-542EC92DBCC7}" type="slidenum">
              <a:rPr lang="en-US"/>
              <a:pPr/>
              <a:t>22</a:t>
            </a:fld>
            <a:endParaRPr lang="en-US"/>
          </a:p>
        </p:txBody>
      </p:sp>
      <p:sp>
        <p:nvSpPr>
          <p:cNvPr id="898050" name="Slide Image Placeholder 1"/>
          <p:cNvSpPr>
            <a:spLocks noGrp="1" noRot="1" noChangeAspect="1" noTextEdit="1"/>
          </p:cNvSpPr>
          <p:nvPr>
            <p:ph type="sldImg"/>
          </p:nvPr>
        </p:nvSpPr>
        <p:spPr>
          <a:ln/>
        </p:spPr>
      </p:sp>
      <p:sp>
        <p:nvSpPr>
          <p:cNvPr id="898051" name="Notes Placeholder 2"/>
          <p:cNvSpPr>
            <a:spLocks noGrp="1"/>
          </p:cNvSpPr>
          <p:nvPr>
            <p:ph type="body" idx="1"/>
          </p:nvPr>
        </p:nvSpPr>
        <p:spPr>
          <a:xfrm>
            <a:off x="889000" y="4705350"/>
            <a:ext cx="4884738" cy="4457700"/>
          </a:xfrm>
        </p:spPr>
        <p:txBody>
          <a:bodyPr/>
          <a:lstStyle/>
          <a:p>
            <a:r>
              <a:rPr lang="en-US"/>
              <a:t>This graphic describes how the domain name system works. Note that the “root” domain is the period that is used before the top-level domain, such as .edu or .com.  Give students an example Internet address, such as myserver.myspace.com and ask them what the top, second-, and third-level domains are.</a:t>
            </a:r>
          </a:p>
        </p:txBody>
      </p:sp>
      <p:sp>
        <p:nvSpPr>
          <p:cNvPr id="89805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F5AB8B49-27CE-4433-8567-03967A84225E}" type="slidenum">
              <a:rPr lang="en-US" sz="1200">
                <a:latin typeface="Times New Roman" panose="02020603050405020304" pitchFamily="18" charset="0"/>
              </a:rPr>
              <a:pPr algn="r"/>
              <a:t>22</a:t>
            </a:fld>
            <a:endParaRPr lang="en-US" sz="1200">
              <a:latin typeface="Times New Roman" panose="02020603050405020304" pitchFamily="18" charset="0"/>
            </a:endParaRPr>
          </a:p>
        </p:txBody>
      </p:sp>
    </p:spTree>
    <p:extLst>
      <p:ext uri="{BB962C8B-B14F-4D97-AF65-F5344CB8AC3E}">
        <p14:creationId xmlns:p14="http://schemas.microsoft.com/office/powerpoint/2010/main" val="219198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7E1272-B052-4B57-91C2-0EFB68DEF3F2}" type="slidenum">
              <a:rPr lang="en-US"/>
              <a:pPr/>
              <a:t>23</a:t>
            </a:fld>
            <a:endParaRPr lang="en-US"/>
          </a:p>
        </p:txBody>
      </p:sp>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6383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A49790C-31EC-4874-B24E-E06C35B7FCD2}" type="slidenum">
              <a:rPr lang="en-US"/>
              <a:pPr/>
              <a:t>24</a:t>
            </a:fld>
            <a:endParaRPr lang="en-US"/>
          </a:p>
        </p:txBody>
      </p:sp>
      <p:sp>
        <p:nvSpPr>
          <p:cNvPr id="900098" name="Slide Image Placeholder 1"/>
          <p:cNvSpPr>
            <a:spLocks noGrp="1" noRot="1" noChangeAspect="1" noTextEdit="1"/>
          </p:cNvSpPr>
          <p:nvPr>
            <p:ph type="sldImg"/>
          </p:nvPr>
        </p:nvSpPr>
        <p:spPr>
          <a:ln/>
        </p:spPr>
      </p:sp>
      <p:sp>
        <p:nvSpPr>
          <p:cNvPr id="900099" name="Notes Placeholder 2"/>
          <p:cNvSpPr>
            <a:spLocks noGrp="1"/>
          </p:cNvSpPr>
          <p:nvPr>
            <p:ph type="body" idx="1"/>
          </p:nvPr>
        </p:nvSpPr>
        <p:spPr>
          <a:xfrm>
            <a:off x="889000" y="4705350"/>
            <a:ext cx="4884738" cy="4457700"/>
          </a:xfrm>
        </p:spPr>
        <p:txBody>
          <a:bodyPr/>
          <a:lstStyle/>
          <a:p>
            <a:r>
              <a:rPr lang="en-US"/>
              <a:t>This slide continues the discussion about the Internet and what it is, looking at the structure of the Internet’s networks and the organizations that help manage the Internet.</a:t>
            </a:r>
          </a:p>
          <a:p>
            <a:endParaRPr lang="en-US"/>
          </a:p>
          <a:p>
            <a:r>
              <a:rPr lang="en-US"/>
              <a:t>Ask students who owns the trunk lines and regional networks. </a:t>
            </a:r>
          </a:p>
          <a:p>
            <a:endParaRPr lang="en-US"/>
          </a:p>
          <a:p>
            <a:r>
              <a:rPr lang="en-US"/>
              <a:t>Note that the Internet governance organizations influence government agencies, network owners, ISPs and software developers with the goal of keeping the Internet operating as efficiently as possible. The Internet must also conform to the laws of the nations in which it operates, as well as the technical infrastructures that exist within the nations. Ask students if they know which organization assigns IP addresses (ICANN).</a:t>
            </a:r>
          </a:p>
          <a:p>
            <a:endParaRPr lang="en-US"/>
          </a:p>
          <a:p>
            <a:r>
              <a:rPr lang="en-US"/>
              <a:t>Note that the IP addresses currently in use, such as 208.55.112.34 are part of a specification called IP v 5. However, given the growth rate of the Internet, there aren’t enough IP addresses in this scheme to last beyond 2013. IP v 6 is  a revised addressing convention that will provide over a quadrillion addresses.</a:t>
            </a:r>
          </a:p>
          <a:p>
            <a:endParaRPr lang="en-US"/>
          </a:p>
          <a:p>
            <a:r>
              <a:rPr lang="en-US"/>
              <a:t>Ask students what types of  technologies Internet 2 is working on (improved routing, different service levels, applications for distributed computing, virtual laboratories, distributed learning, digital libraries, tele-immersion.)</a:t>
            </a:r>
          </a:p>
          <a:p>
            <a:endParaRPr lang="en-GB"/>
          </a:p>
          <a:p>
            <a:r>
              <a:rPr lang="en-GB"/>
              <a:t>IAB – Internet Architecture Board</a:t>
            </a:r>
          </a:p>
          <a:p>
            <a:r>
              <a:rPr lang="en-GB"/>
              <a:t>ICANN – Internet Corporation for Assigned names and Numbers</a:t>
            </a:r>
          </a:p>
          <a:p>
            <a:r>
              <a:rPr lang="en-GB"/>
              <a:t>W3C – World Wide Web Consortium</a:t>
            </a:r>
          </a:p>
          <a:p>
            <a:endParaRPr lang="en-GB"/>
          </a:p>
          <a:p>
            <a:r>
              <a:rPr lang="en-GB"/>
              <a:t>NGI – Next Generation Internet</a:t>
            </a:r>
            <a:endParaRPr lang="en-US"/>
          </a:p>
        </p:txBody>
      </p:sp>
      <p:sp>
        <p:nvSpPr>
          <p:cNvPr id="90010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31BF75A-4038-4EB1-AEC3-CAA4CE06FA3F}" type="slidenum">
              <a:rPr lang="en-US" sz="1200">
                <a:latin typeface="Times New Roman" panose="02020603050405020304" pitchFamily="18" charset="0"/>
              </a:rPr>
              <a:pPr algn="r"/>
              <a:t>24</a:t>
            </a:fld>
            <a:endParaRPr lang="en-US" sz="1200">
              <a:latin typeface="Times New Roman" panose="02020603050405020304" pitchFamily="18" charset="0"/>
            </a:endParaRPr>
          </a:p>
        </p:txBody>
      </p:sp>
    </p:spTree>
    <p:extLst>
      <p:ext uri="{BB962C8B-B14F-4D97-AF65-F5344CB8AC3E}">
        <p14:creationId xmlns:p14="http://schemas.microsoft.com/office/powerpoint/2010/main" val="3993614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2C8EF38-9E1B-4C51-A36C-ABF45698BBEB}" type="slidenum">
              <a:rPr lang="en-US"/>
              <a:pPr/>
              <a:t>25</a:t>
            </a:fld>
            <a:endParaRPr lang="en-US"/>
          </a:p>
        </p:txBody>
      </p:sp>
      <p:sp>
        <p:nvSpPr>
          <p:cNvPr id="902146" name="Slide Image Placeholder 1"/>
          <p:cNvSpPr>
            <a:spLocks noGrp="1" noRot="1" noChangeAspect="1" noTextEdit="1"/>
          </p:cNvSpPr>
          <p:nvPr>
            <p:ph type="sldImg"/>
          </p:nvPr>
        </p:nvSpPr>
        <p:spPr>
          <a:ln/>
        </p:spPr>
      </p:sp>
      <p:sp>
        <p:nvSpPr>
          <p:cNvPr id="902147" name="Notes Placeholder 2"/>
          <p:cNvSpPr>
            <a:spLocks noGrp="1"/>
          </p:cNvSpPr>
          <p:nvPr>
            <p:ph type="body" idx="1"/>
          </p:nvPr>
        </p:nvSpPr>
        <p:spPr>
          <a:xfrm>
            <a:off x="889000" y="4705350"/>
            <a:ext cx="4884738" cy="4457700"/>
          </a:xfrm>
        </p:spPr>
        <p:txBody>
          <a:bodyPr/>
          <a:lstStyle/>
          <a:p>
            <a:r>
              <a:rPr lang="en-US"/>
              <a:t>This graphic illustrates the architecture of the Internet.  Note that MAEs (metropolitan area exchanges) are hubs where the backbone intersects regional and local networks and where backbone networks connect with one another.</a:t>
            </a:r>
          </a:p>
        </p:txBody>
      </p:sp>
      <p:sp>
        <p:nvSpPr>
          <p:cNvPr id="90214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8460EB7-D245-4F96-90BB-4F5EC315C3F8}" type="slidenum">
              <a:rPr lang="en-US" sz="1200">
                <a:latin typeface="Times New Roman" panose="02020603050405020304" pitchFamily="18" charset="0"/>
              </a:rPr>
              <a:pPr algn="r"/>
              <a:t>25</a:t>
            </a:fld>
            <a:endParaRPr lang="en-US" sz="1200">
              <a:latin typeface="Times New Roman" panose="02020603050405020304" pitchFamily="18" charset="0"/>
            </a:endParaRPr>
          </a:p>
        </p:txBody>
      </p:sp>
    </p:spTree>
    <p:extLst>
      <p:ext uri="{BB962C8B-B14F-4D97-AF65-F5344CB8AC3E}">
        <p14:creationId xmlns:p14="http://schemas.microsoft.com/office/powerpoint/2010/main" val="42530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4148091-0FB3-4194-A347-B17473F58825}" type="slidenum">
              <a:rPr lang="en-US"/>
              <a:pPr/>
              <a:t>26</a:t>
            </a:fld>
            <a:endParaRPr lang="en-US"/>
          </a:p>
        </p:txBody>
      </p:sp>
      <p:sp>
        <p:nvSpPr>
          <p:cNvPr id="906242" name="Slide Image Placeholder 1"/>
          <p:cNvSpPr>
            <a:spLocks noGrp="1" noRot="1" noChangeAspect="1" noTextEdit="1"/>
          </p:cNvSpPr>
          <p:nvPr>
            <p:ph type="sldImg"/>
          </p:nvPr>
        </p:nvSpPr>
        <p:spPr>
          <a:ln/>
        </p:spPr>
      </p:sp>
      <p:sp>
        <p:nvSpPr>
          <p:cNvPr id="906243" name="Notes Placeholder 2"/>
          <p:cNvSpPr>
            <a:spLocks noGrp="1"/>
          </p:cNvSpPr>
          <p:nvPr>
            <p:ph type="body" idx="1"/>
          </p:nvPr>
        </p:nvSpPr>
        <p:spPr>
          <a:xfrm>
            <a:off x="889000" y="4705350"/>
            <a:ext cx="4884738" cy="4457700"/>
          </a:xfrm>
        </p:spPr>
        <p:txBody>
          <a:bodyPr/>
          <a:lstStyle/>
          <a:p>
            <a:r>
              <a:rPr lang="en-US"/>
              <a:t>This slide continues the discussion about what the Internet is, here looking at the services, or applications, that the Internet supports. Notice that the Internet comprises many more services than just e-mail and the Web. Ask students which of these services, beyond e-mail and the WWW have they used, and if they have, to describe how it works.</a:t>
            </a:r>
          </a:p>
          <a:p>
            <a:endParaRPr lang="en-US"/>
          </a:p>
          <a:p>
            <a:r>
              <a:rPr lang="en-US"/>
              <a:t>Other popular technologies that use the Internet as a platform are VoIP, unified communications, and virtual private networks. Ask students what the value to business is of each of these technologies.</a:t>
            </a:r>
          </a:p>
          <a:p>
            <a:endParaRPr lang="en-GB"/>
          </a:p>
          <a:p>
            <a:r>
              <a:rPr lang="en-GB"/>
              <a:t>Unified Communications – merge disparate modes of communication into a single universally accessible service</a:t>
            </a:r>
            <a:endParaRPr lang="en-US"/>
          </a:p>
          <a:p>
            <a:endParaRPr lang="en-US"/>
          </a:p>
          <a:p>
            <a:endParaRPr lang="en-US"/>
          </a:p>
          <a:p>
            <a:endParaRPr lang="en-US"/>
          </a:p>
        </p:txBody>
      </p:sp>
      <p:sp>
        <p:nvSpPr>
          <p:cNvPr id="90624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FFC5545C-4D36-4BD2-80D1-52339D8C3366}" type="slidenum">
              <a:rPr lang="en-US" sz="1200">
                <a:latin typeface="Times New Roman" panose="02020603050405020304" pitchFamily="18" charset="0"/>
              </a:rPr>
              <a:pPr algn="r"/>
              <a:t>26</a:t>
            </a:fld>
            <a:endParaRPr lang="en-US" sz="1200">
              <a:latin typeface="Times New Roman" panose="02020603050405020304" pitchFamily="18" charset="0"/>
            </a:endParaRPr>
          </a:p>
        </p:txBody>
      </p:sp>
    </p:spTree>
    <p:extLst>
      <p:ext uri="{BB962C8B-B14F-4D97-AF65-F5344CB8AC3E}">
        <p14:creationId xmlns:p14="http://schemas.microsoft.com/office/powerpoint/2010/main" val="3807271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7163A9E-DC15-4FD8-811E-47173C6B5AAA}" type="slidenum">
              <a:rPr lang="en-US"/>
              <a:pPr/>
              <a:t>27</a:t>
            </a:fld>
            <a:endParaRPr lang="en-US"/>
          </a:p>
        </p:txBody>
      </p:sp>
      <p:sp>
        <p:nvSpPr>
          <p:cNvPr id="908290" name="Slide Image Placeholder 1"/>
          <p:cNvSpPr>
            <a:spLocks noGrp="1" noRot="1" noChangeAspect="1" noTextEdit="1"/>
          </p:cNvSpPr>
          <p:nvPr>
            <p:ph type="sldImg"/>
          </p:nvPr>
        </p:nvSpPr>
        <p:spPr>
          <a:ln/>
        </p:spPr>
      </p:sp>
      <p:sp>
        <p:nvSpPr>
          <p:cNvPr id="908291" name="Notes Placeholder 2"/>
          <p:cNvSpPr>
            <a:spLocks noGrp="1"/>
          </p:cNvSpPr>
          <p:nvPr>
            <p:ph type="body" idx="1"/>
          </p:nvPr>
        </p:nvSpPr>
        <p:spPr>
          <a:xfrm>
            <a:off x="889000" y="4705350"/>
            <a:ext cx="4884738" cy="4457700"/>
          </a:xfrm>
        </p:spPr>
        <p:txBody>
          <a:bodyPr/>
          <a:lstStyle/>
          <a:p>
            <a:r>
              <a:rPr lang="en-US"/>
              <a:t>This graphic looks at the services that an Internet server computer can offer: Web sites (HTTP), e-mail (SMTP), file transfer (FTP), newsgroups (NNTP). It illustrates where on the path between client and back-end systems these services lie.</a:t>
            </a:r>
          </a:p>
        </p:txBody>
      </p:sp>
      <p:sp>
        <p:nvSpPr>
          <p:cNvPr id="90829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1262449E-C881-4AD9-81D9-9E1313F00136}" type="slidenum">
              <a:rPr lang="en-US" sz="1200">
                <a:latin typeface="Times New Roman" panose="02020603050405020304" pitchFamily="18" charset="0"/>
              </a:rPr>
              <a:pPr algn="r"/>
              <a:t>27</a:t>
            </a:fld>
            <a:endParaRPr lang="en-US" sz="1200">
              <a:latin typeface="Times New Roman" panose="02020603050405020304" pitchFamily="18" charset="0"/>
            </a:endParaRPr>
          </a:p>
        </p:txBody>
      </p:sp>
    </p:spTree>
    <p:extLst>
      <p:ext uri="{BB962C8B-B14F-4D97-AF65-F5344CB8AC3E}">
        <p14:creationId xmlns:p14="http://schemas.microsoft.com/office/powerpoint/2010/main" val="332611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83660C5-E046-4FB9-A248-209B0E8E3283}" type="slidenum">
              <a:rPr lang="en-US"/>
              <a:pPr/>
              <a:t>28</a:t>
            </a:fld>
            <a:endParaRPr lang="en-US"/>
          </a:p>
        </p:txBody>
      </p:sp>
      <p:sp>
        <p:nvSpPr>
          <p:cNvPr id="912386" name="Slide Image Placeholder 1"/>
          <p:cNvSpPr>
            <a:spLocks noGrp="1" noRot="1" noChangeAspect="1" noTextEdit="1"/>
          </p:cNvSpPr>
          <p:nvPr>
            <p:ph type="sldImg"/>
          </p:nvPr>
        </p:nvSpPr>
        <p:spPr>
          <a:ln/>
        </p:spPr>
      </p:sp>
      <p:sp>
        <p:nvSpPr>
          <p:cNvPr id="912387" name="Notes Placeholder 2"/>
          <p:cNvSpPr>
            <a:spLocks noGrp="1"/>
          </p:cNvSpPr>
          <p:nvPr>
            <p:ph type="body" idx="1"/>
          </p:nvPr>
        </p:nvSpPr>
        <p:spPr>
          <a:xfrm>
            <a:off x="889000" y="4705350"/>
            <a:ext cx="4884738" cy="4457700"/>
          </a:xfrm>
        </p:spPr>
        <p:txBody>
          <a:bodyPr/>
          <a:lstStyle/>
          <a:p>
            <a:r>
              <a:rPr lang="en-US"/>
              <a:t>This graphic shows how VoIP works.  The voice messages are digitized and transported over the Internet in the same packet-switching method as traditional Internet data. It requires special processors called gateways to translate the voice data. </a:t>
            </a:r>
          </a:p>
        </p:txBody>
      </p:sp>
      <p:sp>
        <p:nvSpPr>
          <p:cNvPr id="91238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C064428-8C48-49D9-907A-9EF9D6449A50}" type="slidenum">
              <a:rPr lang="en-US" sz="1200">
                <a:latin typeface="Times New Roman" panose="02020603050405020304" pitchFamily="18" charset="0"/>
              </a:rPr>
              <a:pPr algn="r"/>
              <a:t>28</a:t>
            </a:fld>
            <a:endParaRPr lang="en-US" sz="1200">
              <a:latin typeface="Times New Roman" panose="02020603050405020304" pitchFamily="18" charset="0"/>
            </a:endParaRPr>
          </a:p>
        </p:txBody>
      </p:sp>
    </p:spTree>
    <p:extLst>
      <p:ext uri="{BB962C8B-B14F-4D97-AF65-F5344CB8AC3E}">
        <p14:creationId xmlns:p14="http://schemas.microsoft.com/office/powerpoint/2010/main" val="209983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FF973D2-9C02-4115-9A14-99BE5B52C094}" type="slidenum">
              <a:rPr lang="en-US"/>
              <a:pPr/>
              <a:t>29</a:t>
            </a:fld>
            <a:endParaRPr lang="en-US"/>
          </a:p>
        </p:txBody>
      </p:sp>
      <p:sp>
        <p:nvSpPr>
          <p:cNvPr id="914434" name="Slide Image Placeholder 1"/>
          <p:cNvSpPr>
            <a:spLocks noGrp="1" noRot="1" noChangeAspect="1" noTextEdit="1"/>
          </p:cNvSpPr>
          <p:nvPr>
            <p:ph type="sldImg"/>
          </p:nvPr>
        </p:nvSpPr>
        <p:spPr>
          <a:ln/>
        </p:spPr>
      </p:sp>
      <p:sp>
        <p:nvSpPr>
          <p:cNvPr id="914435" name="Notes Placeholder 2"/>
          <p:cNvSpPr>
            <a:spLocks noGrp="1"/>
          </p:cNvSpPr>
          <p:nvPr>
            <p:ph type="body" idx="1"/>
          </p:nvPr>
        </p:nvSpPr>
        <p:spPr>
          <a:xfrm>
            <a:off x="889000" y="4705350"/>
            <a:ext cx="4884738" cy="4457700"/>
          </a:xfrm>
        </p:spPr>
        <p:txBody>
          <a:bodyPr/>
          <a:lstStyle/>
          <a:p>
            <a:r>
              <a:rPr lang="en-US"/>
              <a:t>This graphic illustrates how a virtual private network works. The rectangles A, B, C, and D represent different computers on the VPN. In a process</a:t>
            </a:r>
          </a:p>
          <a:p>
            <a:r>
              <a:rPr lang="en-US"/>
              <a:t>called tunneling, packets of data are encrypted and wrapped inside IP packets. By adding this wrapper around a network message to hide its content, business firms create a private connection that travels through the public Internet.</a:t>
            </a:r>
          </a:p>
        </p:txBody>
      </p:sp>
      <p:sp>
        <p:nvSpPr>
          <p:cNvPr id="91443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9FE44FA-1A3A-4AB6-88BC-8BB6EF086DCF}" type="slidenum">
              <a:rPr lang="en-US" sz="1200">
                <a:latin typeface="Times New Roman" panose="02020603050405020304" pitchFamily="18" charset="0"/>
              </a:rPr>
              <a:pPr algn="r"/>
              <a:t>29</a:t>
            </a:fld>
            <a:endParaRPr lang="en-US" sz="1200">
              <a:latin typeface="Times New Roman" panose="02020603050405020304" pitchFamily="18" charset="0"/>
            </a:endParaRPr>
          </a:p>
        </p:txBody>
      </p:sp>
    </p:spTree>
    <p:extLst>
      <p:ext uri="{BB962C8B-B14F-4D97-AF65-F5344CB8AC3E}">
        <p14:creationId xmlns:p14="http://schemas.microsoft.com/office/powerpoint/2010/main" val="301309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549C07E-20C7-46E6-B4D0-1881156D7033}" type="slidenum">
              <a:rPr lang="en-US"/>
              <a:pPr/>
              <a:t>3</a:t>
            </a:fld>
            <a:endParaRPr lang="en-US"/>
          </a:p>
        </p:txBody>
      </p:sp>
      <p:sp>
        <p:nvSpPr>
          <p:cNvPr id="863234" name="Slide Image Placeholder 1"/>
          <p:cNvSpPr>
            <a:spLocks noGrp="1" noRot="1" noChangeAspect="1" noTextEdit="1"/>
          </p:cNvSpPr>
          <p:nvPr>
            <p:ph type="sldImg"/>
          </p:nvPr>
        </p:nvSpPr>
        <p:spPr>
          <a:ln/>
        </p:spPr>
      </p:sp>
      <p:sp>
        <p:nvSpPr>
          <p:cNvPr id="863235" name="Notes Placeholder 2"/>
          <p:cNvSpPr>
            <a:spLocks noGrp="1"/>
          </p:cNvSpPr>
          <p:nvPr>
            <p:ph type="body" idx="1"/>
          </p:nvPr>
        </p:nvSpPr>
        <p:spPr>
          <a:xfrm>
            <a:off x="889000" y="4705350"/>
            <a:ext cx="4884738" cy="4457700"/>
          </a:xfrm>
        </p:spPr>
        <p:txBody>
          <a:bodyPr/>
          <a:lstStyle/>
          <a:p>
            <a:r>
              <a:rPr lang="en-US"/>
              <a:t>The opening case discusses Virgin Megastore’s implementation of unified communications. Ask students what the business value is of improved, faster communication between employees is? Is this a quantifiable benefit?</a:t>
            </a:r>
          </a:p>
        </p:txBody>
      </p:sp>
      <p:sp>
        <p:nvSpPr>
          <p:cNvPr id="86323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17DECF4A-E09A-43CD-B6C5-5C5956A740EE}" type="slidenum">
              <a:rPr lang="en-US" sz="1200">
                <a:latin typeface="Times New Roman" panose="02020603050405020304" pitchFamily="18" charset="0"/>
              </a:rPr>
              <a:pPr algn="r"/>
              <a:t>3</a:t>
            </a:fld>
            <a:endParaRPr lang="en-US" sz="1200">
              <a:latin typeface="Times New Roman" panose="02020603050405020304" pitchFamily="18" charset="0"/>
            </a:endParaRPr>
          </a:p>
        </p:txBody>
      </p:sp>
    </p:spTree>
    <p:extLst>
      <p:ext uri="{BB962C8B-B14F-4D97-AF65-F5344CB8AC3E}">
        <p14:creationId xmlns:p14="http://schemas.microsoft.com/office/powerpoint/2010/main" val="3118930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C4D0C56-44BD-4FC3-AD6F-B31A885FC398}" type="slidenum">
              <a:rPr lang="en-US"/>
              <a:pPr/>
              <a:t>30</a:t>
            </a:fld>
            <a:endParaRPr lang="en-US"/>
          </a:p>
        </p:txBody>
      </p:sp>
      <p:sp>
        <p:nvSpPr>
          <p:cNvPr id="910338" name="Slide Image Placeholder 1"/>
          <p:cNvSpPr>
            <a:spLocks noGrp="1" noRot="1" noChangeAspect="1" noTextEdit="1"/>
          </p:cNvSpPr>
          <p:nvPr>
            <p:ph type="sldImg"/>
          </p:nvPr>
        </p:nvSpPr>
        <p:spPr>
          <a:ln/>
        </p:spPr>
      </p:sp>
      <p:sp>
        <p:nvSpPr>
          <p:cNvPr id="910339" name="Notes Placeholder 2"/>
          <p:cNvSpPr>
            <a:spLocks noGrp="1"/>
          </p:cNvSpPr>
          <p:nvPr>
            <p:ph type="body" idx="1"/>
          </p:nvPr>
        </p:nvSpPr>
        <p:spPr>
          <a:xfrm>
            <a:off x="889000" y="4705350"/>
            <a:ext cx="4884738" cy="4457700"/>
          </a:xfrm>
        </p:spPr>
        <p:txBody>
          <a:bodyPr/>
          <a:lstStyle/>
          <a:p>
            <a:r>
              <a:rPr lang="en-US"/>
              <a:t>This Interactive Session looks at the management problems that have arisen because of the personal use of e-mail and the Web by employees, from loss of productivity, confidentiality, network traffic issues, and government regulations for maintaining records.</a:t>
            </a:r>
          </a:p>
        </p:txBody>
      </p:sp>
      <p:sp>
        <p:nvSpPr>
          <p:cNvPr id="91034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D63114A-16B4-41AF-AAC9-970A43F60E95}" type="slidenum">
              <a:rPr lang="en-US" sz="1200">
                <a:latin typeface="Times New Roman" panose="02020603050405020304" pitchFamily="18" charset="0"/>
              </a:rPr>
              <a:pPr algn="r"/>
              <a:t>30</a:t>
            </a:fld>
            <a:endParaRPr lang="en-US" sz="1200">
              <a:latin typeface="Times New Roman" panose="02020603050405020304" pitchFamily="18" charset="0"/>
            </a:endParaRPr>
          </a:p>
        </p:txBody>
      </p:sp>
    </p:spTree>
    <p:extLst>
      <p:ext uri="{BB962C8B-B14F-4D97-AF65-F5344CB8AC3E}">
        <p14:creationId xmlns:p14="http://schemas.microsoft.com/office/powerpoint/2010/main" val="4141783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AE32545-928E-4C92-8425-F7717A0791FA}" type="slidenum">
              <a:rPr lang="en-US"/>
              <a:pPr/>
              <a:t>32</a:t>
            </a:fld>
            <a:endParaRPr lang="en-US"/>
          </a:p>
        </p:txBody>
      </p:sp>
      <p:sp>
        <p:nvSpPr>
          <p:cNvPr id="916482" name="Slide Image Placeholder 1"/>
          <p:cNvSpPr>
            <a:spLocks noGrp="1" noRot="1" noChangeAspect="1" noTextEdit="1"/>
          </p:cNvSpPr>
          <p:nvPr>
            <p:ph type="sldImg"/>
          </p:nvPr>
        </p:nvSpPr>
        <p:spPr>
          <a:ln/>
        </p:spPr>
      </p:sp>
      <p:sp>
        <p:nvSpPr>
          <p:cNvPr id="916483" name="Notes Placeholder 2"/>
          <p:cNvSpPr>
            <a:spLocks noGrp="1"/>
          </p:cNvSpPr>
          <p:nvPr>
            <p:ph type="body" idx="1"/>
          </p:nvPr>
        </p:nvSpPr>
        <p:spPr>
          <a:xfrm>
            <a:off x="889000" y="4705350"/>
            <a:ext cx="4884738" cy="4457700"/>
          </a:xfrm>
        </p:spPr>
        <p:txBody>
          <a:bodyPr/>
          <a:lstStyle/>
          <a:p>
            <a:r>
              <a:rPr lang="en-US"/>
              <a:t>This slide looks at one of the most popular services on the Internet, the Web, and the main protocols enabling the Web. The Web is an interlinked connection of Web sites, which are collections of Web pages linked to a home page. These pages are programmed using HTML, and transmitted to user’s Web browsers by HTTP. Web page addresses (URLs) are composed of the domain name of the web site and the file location of the individual web page. Ask students if any have programmed Web pages using HTML, and if so, to describe what this is like. How have they made the Web pages visible to others on the Web?</a:t>
            </a:r>
          </a:p>
        </p:txBody>
      </p:sp>
      <p:sp>
        <p:nvSpPr>
          <p:cNvPr id="91648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9C217B6-D333-413E-A0FB-2D9B9114F610}" type="slidenum">
              <a:rPr lang="en-US" sz="1200">
                <a:latin typeface="Times New Roman" panose="02020603050405020304" pitchFamily="18" charset="0"/>
              </a:rPr>
              <a:pPr algn="r"/>
              <a:t>32</a:t>
            </a:fld>
            <a:endParaRPr lang="en-US" sz="1200">
              <a:latin typeface="Times New Roman" panose="02020603050405020304" pitchFamily="18" charset="0"/>
            </a:endParaRPr>
          </a:p>
        </p:txBody>
      </p:sp>
    </p:spTree>
    <p:extLst>
      <p:ext uri="{BB962C8B-B14F-4D97-AF65-F5344CB8AC3E}">
        <p14:creationId xmlns:p14="http://schemas.microsoft.com/office/powerpoint/2010/main" val="2829526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B861FA9-4BCE-4407-A3B8-2100E7538F86}" type="slidenum">
              <a:rPr lang="en-US"/>
              <a:pPr/>
              <a:t>33</a:t>
            </a:fld>
            <a:endParaRPr lang="en-US"/>
          </a:p>
        </p:txBody>
      </p:sp>
      <p:sp>
        <p:nvSpPr>
          <p:cNvPr id="918530" name="Slide Image Placeholder 1"/>
          <p:cNvSpPr>
            <a:spLocks noGrp="1" noRot="1" noChangeAspect="1" noTextEdit="1"/>
          </p:cNvSpPr>
          <p:nvPr>
            <p:ph type="sldImg"/>
          </p:nvPr>
        </p:nvSpPr>
        <p:spPr>
          <a:ln/>
        </p:spPr>
      </p:sp>
      <p:sp>
        <p:nvSpPr>
          <p:cNvPr id="918531" name="Notes Placeholder 2"/>
          <p:cNvSpPr>
            <a:spLocks noGrp="1"/>
          </p:cNvSpPr>
          <p:nvPr>
            <p:ph type="body" idx="1"/>
          </p:nvPr>
        </p:nvSpPr>
        <p:spPr>
          <a:xfrm>
            <a:off x="889000" y="4705350"/>
            <a:ext cx="4884738" cy="4457700"/>
          </a:xfrm>
        </p:spPr>
        <p:txBody>
          <a:bodyPr/>
          <a:lstStyle/>
          <a:p>
            <a:r>
              <a:rPr lang="en-US"/>
              <a:t>This slide looks at how people find information of interest on the Web. The primary method is through search engines, which today act as major portals to the Web. Ask students where their initial points of entry are on the Web, and how they find information they are interested in.</a:t>
            </a:r>
          </a:p>
          <a:p>
            <a:endParaRPr lang="en-US"/>
          </a:p>
          <a:p>
            <a:r>
              <a:rPr lang="en-US"/>
              <a:t>The text discusses how big the Web is, in terms of pages. Google visited 50 billion web pages in 2007, but this doesn’t include the “deep Web.” Ask students what the “deep Web” is.  Web pages a available only to subscribers for a fee  (“premium content”) do not allow crawlers to index the pages.  </a:t>
            </a:r>
          </a:p>
          <a:p>
            <a:endParaRPr lang="en-US"/>
          </a:p>
        </p:txBody>
      </p:sp>
      <p:sp>
        <p:nvSpPr>
          <p:cNvPr id="91853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292D86E-0074-4ED6-977A-895BA9C23012}" type="slidenum">
              <a:rPr lang="en-US" sz="1200">
                <a:latin typeface="Times New Roman" panose="02020603050405020304" pitchFamily="18" charset="0"/>
              </a:rPr>
              <a:pPr algn="r"/>
              <a:t>33</a:t>
            </a:fld>
            <a:endParaRPr lang="en-US" sz="1200">
              <a:latin typeface="Times New Roman" panose="02020603050405020304" pitchFamily="18" charset="0"/>
            </a:endParaRPr>
          </a:p>
        </p:txBody>
      </p:sp>
    </p:spTree>
    <p:extLst>
      <p:ext uri="{BB962C8B-B14F-4D97-AF65-F5344CB8AC3E}">
        <p14:creationId xmlns:p14="http://schemas.microsoft.com/office/powerpoint/2010/main" val="529839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6CBFCB8-7EF3-42CF-B1C8-8D08882770DB}" type="slidenum">
              <a:rPr lang="en-US"/>
              <a:pPr/>
              <a:t>34</a:t>
            </a:fld>
            <a:endParaRPr lang="en-US"/>
          </a:p>
        </p:txBody>
      </p:sp>
      <p:sp>
        <p:nvSpPr>
          <p:cNvPr id="920578" name="Slide Image Placeholder 1"/>
          <p:cNvSpPr>
            <a:spLocks noGrp="1" noRot="1" noChangeAspect="1" noTextEdit="1"/>
          </p:cNvSpPr>
          <p:nvPr>
            <p:ph type="sldImg"/>
          </p:nvPr>
        </p:nvSpPr>
        <p:spPr>
          <a:ln/>
        </p:spPr>
      </p:sp>
      <p:sp>
        <p:nvSpPr>
          <p:cNvPr id="920579" name="Notes Placeholder 2"/>
          <p:cNvSpPr>
            <a:spLocks noGrp="1"/>
          </p:cNvSpPr>
          <p:nvPr>
            <p:ph type="body" idx="1"/>
          </p:nvPr>
        </p:nvSpPr>
        <p:spPr>
          <a:xfrm>
            <a:off x="889000" y="4705350"/>
            <a:ext cx="4884738" cy="4457700"/>
          </a:xfrm>
        </p:spPr>
        <p:txBody>
          <a:bodyPr/>
          <a:lstStyle/>
          <a:p>
            <a:r>
              <a:rPr lang="en-US"/>
              <a:t>This graphic illustrates how Google works.  At the foundation of Google’s search engine are two concepts – page ranking and the indexing of combinations of words. Ask students if they have a favorite search engine, and if so, why that search is their favorite.</a:t>
            </a:r>
          </a:p>
        </p:txBody>
      </p:sp>
      <p:sp>
        <p:nvSpPr>
          <p:cNvPr id="92058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84242E2-20B4-4453-B3F2-01B03D290F56}" type="slidenum">
              <a:rPr lang="en-US" sz="1200">
                <a:latin typeface="Times New Roman" panose="02020603050405020304" pitchFamily="18" charset="0"/>
              </a:rPr>
              <a:pPr algn="r"/>
              <a:t>34</a:t>
            </a:fld>
            <a:endParaRPr lang="en-US" sz="1200">
              <a:latin typeface="Times New Roman" panose="02020603050405020304" pitchFamily="18" charset="0"/>
            </a:endParaRPr>
          </a:p>
        </p:txBody>
      </p:sp>
    </p:spTree>
    <p:extLst>
      <p:ext uri="{BB962C8B-B14F-4D97-AF65-F5344CB8AC3E}">
        <p14:creationId xmlns:p14="http://schemas.microsoft.com/office/powerpoint/2010/main" val="3335988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3C7595E-3578-4C86-A98A-8DB9C2E451FE}" type="slidenum">
              <a:rPr lang="en-US"/>
              <a:pPr/>
              <a:t>35</a:t>
            </a:fld>
            <a:endParaRPr lang="en-US"/>
          </a:p>
        </p:txBody>
      </p:sp>
      <p:sp>
        <p:nvSpPr>
          <p:cNvPr id="922626" name="Slide Image Placeholder 1"/>
          <p:cNvSpPr>
            <a:spLocks noGrp="1" noRot="1" noChangeAspect="1" noTextEdit="1"/>
          </p:cNvSpPr>
          <p:nvPr>
            <p:ph type="sldImg"/>
          </p:nvPr>
        </p:nvSpPr>
        <p:spPr>
          <a:ln/>
        </p:spPr>
      </p:sp>
      <p:sp>
        <p:nvSpPr>
          <p:cNvPr id="922627" name="Notes Placeholder 2"/>
          <p:cNvSpPr>
            <a:spLocks noGrp="1"/>
          </p:cNvSpPr>
          <p:nvPr>
            <p:ph type="body" idx="1"/>
          </p:nvPr>
        </p:nvSpPr>
        <p:spPr>
          <a:xfrm>
            <a:off x="889000" y="4705350"/>
            <a:ext cx="4884738" cy="4457700"/>
          </a:xfrm>
        </p:spPr>
        <p:txBody>
          <a:bodyPr/>
          <a:lstStyle/>
          <a:p>
            <a:r>
              <a:rPr lang="en-US"/>
              <a:t>This graphic ranks the major search engines according to popularity, or percentage of total number of searches performed. Google is a clear favorite. Is this due to the superiority of their search engine or does it involve other factors?</a:t>
            </a:r>
          </a:p>
        </p:txBody>
      </p:sp>
      <p:sp>
        <p:nvSpPr>
          <p:cNvPr id="92262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3AFFD7E-866C-477A-8F32-92279A52F6FB}" type="slidenum">
              <a:rPr lang="en-US" sz="1200">
                <a:latin typeface="Times New Roman" panose="02020603050405020304" pitchFamily="18" charset="0"/>
              </a:rPr>
              <a:pPr algn="r"/>
              <a:t>35</a:t>
            </a:fld>
            <a:endParaRPr lang="en-US" sz="1200">
              <a:latin typeface="Times New Roman" panose="02020603050405020304" pitchFamily="18" charset="0"/>
            </a:endParaRPr>
          </a:p>
        </p:txBody>
      </p:sp>
    </p:spTree>
    <p:extLst>
      <p:ext uri="{BB962C8B-B14F-4D97-AF65-F5344CB8AC3E}">
        <p14:creationId xmlns:p14="http://schemas.microsoft.com/office/powerpoint/2010/main" val="2133286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F5EE818-B5C1-4675-B8B2-BD92776A5189}" type="slidenum">
              <a:rPr lang="en-US"/>
              <a:pPr/>
              <a:t>36</a:t>
            </a:fld>
            <a:endParaRPr lang="en-US"/>
          </a:p>
        </p:txBody>
      </p:sp>
      <p:sp>
        <p:nvSpPr>
          <p:cNvPr id="924674" name="Slide Image Placeholder 1"/>
          <p:cNvSpPr>
            <a:spLocks noGrp="1" noRot="1" noChangeAspect="1" noTextEdit="1"/>
          </p:cNvSpPr>
          <p:nvPr>
            <p:ph type="sldImg"/>
          </p:nvPr>
        </p:nvSpPr>
        <p:spPr>
          <a:ln/>
        </p:spPr>
      </p:sp>
      <p:sp>
        <p:nvSpPr>
          <p:cNvPr id="924675" name="Notes Placeholder 2"/>
          <p:cNvSpPr>
            <a:spLocks noGrp="1"/>
          </p:cNvSpPr>
          <p:nvPr>
            <p:ph type="body" idx="1"/>
          </p:nvPr>
        </p:nvSpPr>
        <p:spPr>
          <a:xfrm>
            <a:off x="889000" y="4705350"/>
            <a:ext cx="4884738" cy="4457700"/>
          </a:xfrm>
        </p:spPr>
        <p:txBody>
          <a:bodyPr/>
          <a:lstStyle/>
          <a:p>
            <a:r>
              <a:rPr lang="en-US"/>
              <a:t>This slide discusses Web 2.0 services. Software mashups and widgets were discussed in Chapter 5.</a:t>
            </a:r>
          </a:p>
          <a:p>
            <a:endParaRPr lang="en-US"/>
          </a:p>
          <a:p>
            <a:r>
              <a:rPr lang="en-US"/>
              <a:t>Ask if students use a blog reader, such as Google Reader, to read their blogs. If they have, they have used RSS to pull in the content from their blogs to read them in one place. Note that wikis are used in business to share information. The text cites the example of Motorola, whose sales reps use wikis to share sales information. Instead of developing a different pitch for each client, reps reuse the information posted on the wiki. How do companies use blogs and RSS?</a:t>
            </a:r>
          </a:p>
        </p:txBody>
      </p:sp>
      <p:sp>
        <p:nvSpPr>
          <p:cNvPr id="92467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02341E2-E8D7-4587-9D5F-085145E5F447}" type="slidenum">
              <a:rPr lang="en-US" sz="1200">
                <a:latin typeface="Times New Roman" panose="02020603050405020304" pitchFamily="18" charset="0"/>
              </a:rPr>
              <a:pPr algn="r"/>
              <a:t>36</a:t>
            </a:fld>
            <a:endParaRPr lang="en-US" sz="1200">
              <a:latin typeface="Times New Roman" panose="02020603050405020304" pitchFamily="18" charset="0"/>
            </a:endParaRPr>
          </a:p>
        </p:txBody>
      </p:sp>
    </p:spTree>
    <p:extLst>
      <p:ext uri="{BB962C8B-B14F-4D97-AF65-F5344CB8AC3E}">
        <p14:creationId xmlns:p14="http://schemas.microsoft.com/office/powerpoint/2010/main" val="3550957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7BADE0-7256-4CAC-ACBB-195E23A63554}" type="slidenum">
              <a:rPr lang="en-US"/>
              <a:pPr/>
              <a:t>37</a:t>
            </a:fld>
            <a:endParaRPr lang="en-US"/>
          </a:p>
        </p:txBody>
      </p:sp>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p:txBody>
          <a:bodyPr/>
          <a:lstStyle/>
          <a:p>
            <a:r>
              <a:rPr lang="en-GB"/>
              <a:t>From:</a:t>
            </a:r>
          </a:p>
          <a:p>
            <a:endParaRPr lang="en-GB"/>
          </a:p>
          <a:p>
            <a:r>
              <a:rPr lang="en-US"/>
              <a:t>http://www.rossdawsonblog.com/Web2_Framework.pdf </a:t>
            </a:r>
          </a:p>
          <a:p>
            <a:endParaRPr lang="en-US"/>
          </a:p>
        </p:txBody>
      </p:sp>
    </p:spTree>
    <p:extLst>
      <p:ext uri="{BB962C8B-B14F-4D97-AF65-F5344CB8AC3E}">
        <p14:creationId xmlns:p14="http://schemas.microsoft.com/office/powerpoint/2010/main" val="4217156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9FA6375-59DA-4A53-961F-813C2DB882ED}" type="slidenum">
              <a:rPr lang="en-US"/>
              <a:pPr/>
              <a:t>38</a:t>
            </a:fld>
            <a:endParaRPr lang="en-US"/>
          </a:p>
        </p:txBody>
      </p:sp>
      <p:sp>
        <p:nvSpPr>
          <p:cNvPr id="926722" name="Slide Image Placeholder 1"/>
          <p:cNvSpPr>
            <a:spLocks noGrp="1" noRot="1" noChangeAspect="1" noTextEdit="1"/>
          </p:cNvSpPr>
          <p:nvPr>
            <p:ph type="sldImg"/>
          </p:nvPr>
        </p:nvSpPr>
        <p:spPr>
          <a:ln/>
        </p:spPr>
      </p:sp>
      <p:sp>
        <p:nvSpPr>
          <p:cNvPr id="926723" name="Notes Placeholder 2"/>
          <p:cNvSpPr>
            <a:spLocks noGrp="1"/>
          </p:cNvSpPr>
          <p:nvPr>
            <p:ph type="body" idx="1"/>
          </p:nvPr>
        </p:nvSpPr>
        <p:spPr>
          <a:xfrm>
            <a:off x="889000" y="4705350"/>
            <a:ext cx="4884738" cy="4457700"/>
          </a:xfrm>
        </p:spPr>
        <p:txBody>
          <a:bodyPr/>
          <a:lstStyle/>
          <a:p>
            <a:r>
              <a:rPr lang="en-US"/>
              <a:t>This slide discusses the next wave of improving the Web, a collaborative effort to make searching the Web more productive and meaningful for people.  The text estimates that 50% of search engine queries produce meaningful results, or an appropriate result in the first three listings. Ask students if it is common for their search engine results to produce what they are looking for in the first three results. The text cites the example of searching for Paris Hilton versus Hilton in Paris. Both these searches produce similar results, because the computer does not understand the difference between these two concepts. In a more semantic Web, the difference would be understood.</a:t>
            </a:r>
          </a:p>
          <a:p>
            <a:endParaRPr lang="en-US"/>
          </a:p>
          <a:p>
            <a:endParaRPr lang="en-US"/>
          </a:p>
        </p:txBody>
      </p:sp>
      <p:sp>
        <p:nvSpPr>
          <p:cNvPr id="92672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0B38399-69BF-45D4-8BA7-F4FD2C89032F}" type="slidenum">
              <a:rPr lang="en-US" sz="1200">
                <a:latin typeface="Times New Roman" panose="02020603050405020304" pitchFamily="18" charset="0"/>
              </a:rPr>
              <a:pPr algn="r"/>
              <a:t>38</a:t>
            </a:fld>
            <a:endParaRPr lang="en-US" sz="1200">
              <a:latin typeface="Times New Roman" panose="02020603050405020304" pitchFamily="18" charset="0"/>
            </a:endParaRPr>
          </a:p>
        </p:txBody>
      </p:sp>
    </p:spTree>
    <p:extLst>
      <p:ext uri="{BB962C8B-B14F-4D97-AF65-F5344CB8AC3E}">
        <p14:creationId xmlns:p14="http://schemas.microsoft.com/office/powerpoint/2010/main" val="3006512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A6375-9F96-4129-B0F0-7349AEAEE52C}" type="slidenum">
              <a:rPr lang="en-US"/>
              <a:pPr/>
              <a:t>39</a:t>
            </a:fld>
            <a:endParaRPr lang="en-US"/>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r>
              <a:rPr lang="en-US"/>
              <a:t> </a:t>
            </a:r>
            <a:r>
              <a:rPr lang="en-US" sz="800"/>
              <a:t>The </a:t>
            </a:r>
            <a:r>
              <a:rPr lang="en-US" sz="800" b="1"/>
              <a:t>Semantic Web</a:t>
            </a:r>
            <a:r>
              <a:rPr lang="en-US" sz="800"/>
              <a:t> is an evolving development of the World Wide Web in which the meaning (semantics) of information and services on the web is defined, making it possible for the web to "understand" and satisfy the requests of people and machines to use the web content</a:t>
            </a:r>
          </a:p>
        </p:txBody>
      </p:sp>
    </p:spTree>
    <p:extLst>
      <p:ext uri="{BB962C8B-B14F-4D97-AF65-F5344CB8AC3E}">
        <p14:creationId xmlns:p14="http://schemas.microsoft.com/office/powerpoint/2010/main" val="3976402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CA2D3A5-7845-40D5-8B0A-B2D9E34C6577}" type="slidenum">
              <a:rPr lang="en-US"/>
              <a:pPr/>
              <a:t>40</a:t>
            </a:fld>
            <a:endParaRPr lang="en-US"/>
          </a:p>
        </p:txBody>
      </p:sp>
      <p:sp>
        <p:nvSpPr>
          <p:cNvPr id="928770" name="Slide Image Placeholder 1"/>
          <p:cNvSpPr>
            <a:spLocks noGrp="1" noRot="1" noChangeAspect="1" noTextEdit="1"/>
          </p:cNvSpPr>
          <p:nvPr>
            <p:ph type="sldImg"/>
          </p:nvPr>
        </p:nvSpPr>
        <p:spPr>
          <a:ln/>
        </p:spPr>
      </p:sp>
      <p:sp>
        <p:nvSpPr>
          <p:cNvPr id="928771" name="Notes Placeholder 2"/>
          <p:cNvSpPr>
            <a:spLocks noGrp="1"/>
          </p:cNvSpPr>
          <p:nvPr>
            <p:ph type="body" idx="1"/>
          </p:nvPr>
        </p:nvSpPr>
        <p:spPr>
          <a:xfrm>
            <a:off x="889000" y="4705350"/>
            <a:ext cx="4884738" cy="4457700"/>
          </a:xfrm>
        </p:spPr>
        <p:txBody>
          <a:bodyPr/>
          <a:lstStyle/>
          <a:p>
            <a:r>
              <a:rPr lang="en-US"/>
              <a:t>This slide discusses the use of Internet standards and Web technologies within the firm to create intranets and extranets.  Ask students how what the value to businesses is for both. (Both intranets and extranets reduce operational costs by providing the connectivity to coordinate disparate business processes within the firm and to link electronically to customers and suppliers. Extranets often are employed for collaborating with other companies for supply chain management, product design and development, and training efforts.)</a:t>
            </a:r>
          </a:p>
        </p:txBody>
      </p:sp>
      <p:sp>
        <p:nvSpPr>
          <p:cNvPr id="92877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5AD8F50-62BF-46F2-AB36-8E0AAE502649}" type="slidenum">
              <a:rPr lang="en-US" sz="1200">
                <a:latin typeface="Times New Roman" panose="02020603050405020304" pitchFamily="18" charset="0"/>
              </a:rPr>
              <a:pPr algn="r"/>
              <a:t>40</a:t>
            </a:fld>
            <a:endParaRPr lang="en-US" sz="1200">
              <a:latin typeface="Times New Roman" panose="02020603050405020304" pitchFamily="18" charset="0"/>
            </a:endParaRPr>
          </a:p>
        </p:txBody>
      </p:sp>
    </p:spTree>
    <p:extLst>
      <p:ext uri="{BB962C8B-B14F-4D97-AF65-F5344CB8AC3E}">
        <p14:creationId xmlns:p14="http://schemas.microsoft.com/office/powerpoint/2010/main" val="190361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0571B2B-9209-4248-A4FD-94AD8AF7E3CB}" type="slidenum">
              <a:rPr lang="en-US"/>
              <a:pPr/>
              <a:t>4</a:t>
            </a:fld>
            <a:endParaRPr lang="en-US"/>
          </a:p>
        </p:txBody>
      </p:sp>
      <p:sp>
        <p:nvSpPr>
          <p:cNvPr id="865282" name="Slide Image Placeholder 1"/>
          <p:cNvSpPr>
            <a:spLocks noGrp="1" noRot="1" noChangeAspect="1" noTextEdit="1"/>
          </p:cNvSpPr>
          <p:nvPr>
            <p:ph type="sldImg"/>
          </p:nvPr>
        </p:nvSpPr>
        <p:spPr>
          <a:ln/>
        </p:spPr>
      </p:sp>
      <p:sp>
        <p:nvSpPr>
          <p:cNvPr id="865283" name="Notes Placeholder 2"/>
          <p:cNvSpPr>
            <a:spLocks noGrp="1"/>
          </p:cNvSpPr>
          <p:nvPr>
            <p:ph type="body" idx="1"/>
          </p:nvPr>
        </p:nvSpPr>
        <p:spPr>
          <a:xfrm>
            <a:off x="889000" y="4705350"/>
            <a:ext cx="4884738" cy="4457700"/>
          </a:xfrm>
        </p:spPr>
        <p:txBody>
          <a:bodyPr/>
          <a:lstStyle/>
          <a:p>
            <a:r>
              <a:rPr lang="en-US" dirty="0" smtClean="0"/>
              <a:t>Here we are looking at recent </a:t>
            </a:r>
            <a:r>
              <a:rPr lang="en-US" dirty="0"/>
              <a:t>developments in networking technologies.  Ask students to give an example of convergence. How fast is broadband today? Do all of the students have broadband. Note that in 2000, typical Internet access speeds were 56 kbps over a telephone line, costing 25 cents per kilobit, while today broadband speeds are 1 mbps, costing 1 cent per kilobit. </a:t>
            </a:r>
          </a:p>
        </p:txBody>
      </p:sp>
      <p:sp>
        <p:nvSpPr>
          <p:cNvPr id="86528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8C4E925-FF06-40A3-98A6-A1A9F265390E}" type="slidenum">
              <a:rPr lang="en-US" sz="1200">
                <a:latin typeface="Times New Roman" panose="02020603050405020304" pitchFamily="18" charset="0"/>
              </a:rPr>
              <a:pPr algn="r"/>
              <a:t>4</a:t>
            </a:fld>
            <a:endParaRPr lang="en-US" sz="1200">
              <a:latin typeface="Times New Roman" panose="02020603050405020304" pitchFamily="18" charset="0"/>
            </a:endParaRPr>
          </a:p>
        </p:txBody>
      </p:sp>
    </p:spTree>
    <p:extLst>
      <p:ext uri="{BB962C8B-B14F-4D97-AF65-F5344CB8AC3E}">
        <p14:creationId xmlns:p14="http://schemas.microsoft.com/office/powerpoint/2010/main" val="1751179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75291DC-7DFA-47B8-9053-AD102574F6BE}" type="slidenum">
              <a:rPr lang="en-US"/>
              <a:pPr/>
              <a:t>41</a:t>
            </a:fld>
            <a:endParaRPr lang="en-US"/>
          </a:p>
        </p:txBody>
      </p:sp>
      <p:sp>
        <p:nvSpPr>
          <p:cNvPr id="930818" name="Slide Image Placeholder 1"/>
          <p:cNvSpPr>
            <a:spLocks noGrp="1" noRot="1" noChangeAspect="1" noTextEdit="1"/>
          </p:cNvSpPr>
          <p:nvPr>
            <p:ph type="sldImg"/>
          </p:nvPr>
        </p:nvSpPr>
        <p:spPr>
          <a:ln/>
        </p:spPr>
      </p:sp>
      <p:sp>
        <p:nvSpPr>
          <p:cNvPr id="930819" name="Notes Placeholder 2"/>
          <p:cNvSpPr>
            <a:spLocks noGrp="1"/>
          </p:cNvSpPr>
          <p:nvPr>
            <p:ph type="body" idx="1"/>
          </p:nvPr>
        </p:nvSpPr>
        <p:spPr>
          <a:xfrm>
            <a:off x="889000" y="4705350"/>
            <a:ext cx="4884738" cy="4457700"/>
          </a:xfrm>
        </p:spPr>
        <p:txBody>
          <a:bodyPr/>
          <a:lstStyle/>
          <a:p>
            <a:r>
              <a:rPr lang="en-US"/>
              <a:t>This slide discusses the continuing revolution in wireless communication. Ask students what changes or improvements have happened in their cell phone service over the past two years. Have they purchased or upgraded a cell phone in that time, and if so, why?</a:t>
            </a:r>
          </a:p>
          <a:p>
            <a:endParaRPr lang="en-US"/>
          </a:p>
          <a:p>
            <a:r>
              <a:rPr lang="en-US"/>
              <a:t>Note that “3G networks are widely used in Japan, South Korea, Taiwan, Hong Kong, Singapore, and parts of northern Europe, but such services are not yet available in many U.S. locations. To compensate, U.S. cellular carriers have upgraded their networks to support higher-speed transmission. These interim 2.5G networks provide data transmission rates ranging from 60 to 354 Kbps, enabling cell phones to be used for Web access, music downloads, and other broadband services.” How many students are using 3G phones? The next complete evolution in wireless communication, termed 4G, will be entirely packet-switched and capable of providing between 1 Mbps and 1 Gbps speeds, with premium quality and high security.</a:t>
            </a:r>
          </a:p>
        </p:txBody>
      </p:sp>
      <p:sp>
        <p:nvSpPr>
          <p:cNvPr id="93082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A79BEFB-2AFF-4477-9044-984A1F926458}" type="slidenum">
              <a:rPr lang="en-US" sz="1200">
                <a:latin typeface="Times New Roman" panose="02020603050405020304" pitchFamily="18" charset="0"/>
              </a:rPr>
              <a:pPr algn="r"/>
              <a:t>41</a:t>
            </a:fld>
            <a:endParaRPr lang="en-US" sz="1200">
              <a:latin typeface="Times New Roman" panose="02020603050405020304" pitchFamily="18" charset="0"/>
            </a:endParaRPr>
          </a:p>
        </p:txBody>
      </p:sp>
    </p:spTree>
    <p:extLst>
      <p:ext uri="{BB962C8B-B14F-4D97-AF65-F5344CB8AC3E}">
        <p14:creationId xmlns:p14="http://schemas.microsoft.com/office/powerpoint/2010/main" val="100651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FE14EEB-0200-4CFE-95D4-CA3621103C45}" type="slidenum">
              <a:rPr lang="en-US"/>
              <a:pPr/>
              <a:t>42</a:t>
            </a:fld>
            <a:endParaRPr lang="en-US"/>
          </a:p>
        </p:txBody>
      </p:sp>
      <p:sp>
        <p:nvSpPr>
          <p:cNvPr id="932866" name="Slide Image Placeholder 1"/>
          <p:cNvSpPr>
            <a:spLocks noGrp="1" noRot="1" noChangeAspect="1" noTextEdit="1"/>
          </p:cNvSpPr>
          <p:nvPr>
            <p:ph type="sldImg"/>
          </p:nvPr>
        </p:nvSpPr>
        <p:spPr>
          <a:ln/>
        </p:spPr>
      </p:sp>
      <p:sp>
        <p:nvSpPr>
          <p:cNvPr id="932867" name="Notes Placeholder 2"/>
          <p:cNvSpPr>
            <a:spLocks noGrp="1"/>
          </p:cNvSpPr>
          <p:nvPr>
            <p:ph type="body" idx="1"/>
          </p:nvPr>
        </p:nvSpPr>
        <p:spPr>
          <a:xfrm>
            <a:off x="889000" y="4705350"/>
            <a:ext cx="4884738" cy="4457700"/>
          </a:xfrm>
        </p:spPr>
        <p:txBody>
          <a:bodyPr/>
          <a:lstStyle/>
          <a:p>
            <a:r>
              <a:rPr lang="en-US"/>
              <a:t>This slide discusses the current standards in wireless networking. Ask students if they have any Bluetooth or wireless devices they use for computing. Note that in most Wi-Fi communications, wireless devices communicate with a wired LAN using an access point. </a:t>
            </a:r>
          </a:p>
        </p:txBody>
      </p:sp>
      <p:sp>
        <p:nvSpPr>
          <p:cNvPr id="93286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B882CD5-20BD-4A88-9772-B7AE6C111E87}" type="slidenum">
              <a:rPr lang="en-US" sz="1200">
                <a:latin typeface="Times New Roman" panose="02020603050405020304" pitchFamily="18" charset="0"/>
              </a:rPr>
              <a:pPr algn="r"/>
              <a:t>42</a:t>
            </a:fld>
            <a:endParaRPr lang="en-US" sz="1200">
              <a:latin typeface="Times New Roman" panose="02020603050405020304" pitchFamily="18" charset="0"/>
            </a:endParaRPr>
          </a:p>
        </p:txBody>
      </p:sp>
    </p:spTree>
    <p:extLst>
      <p:ext uri="{BB962C8B-B14F-4D97-AF65-F5344CB8AC3E}">
        <p14:creationId xmlns:p14="http://schemas.microsoft.com/office/powerpoint/2010/main" val="273221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0C8E8A-2FCF-4F5C-A69B-A399E1C520C1}" type="slidenum">
              <a:rPr lang="en-US"/>
              <a:pPr/>
              <a:t>43</a:t>
            </a:fld>
            <a:endParaRPr lang="en-US"/>
          </a:p>
        </p:txBody>
      </p:sp>
      <p:sp>
        <p:nvSpPr>
          <p:cNvPr id="934914" name="Slide Image Placeholder 1"/>
          <p:cNvSpPr>
            <a:spLocks noGrp="1" noRot="1" noChangeAspect="1" noTextEdit="1"/>
          </p:cNvSpPr>
          <p:nvPr>
            <p:ph type="sldImg"/>
          </p:nvPr>
        </p:nvSpPr>
        <p:spPr>
          <a:ln/>
        </p:spPr>
      </p:sp>
      <p:sp>
        <p:nvSpPr>
          <p:cNvPr id="934915" name="Notes Placeholder 2"/>
          <p:cNvSpPr>
            <a:spLocks noGrp="1"/>
          </p:cNvSpPr>
          <p:nvPr>
            <p:ph type="body" idx="1"/>
          </p:nvPr>
        </p:nvSpPr>
        <p:spPr>
          <a:xfrm>
            <a:off x="889000" y="4705350"/>
            <a:ext cx="4884738" cy="4457700"/>
          </a:xfrm>
        </p:spPr>
        <p:txBody>
          <a:bodyPr/>
          <a:lstStyle/>
          <a:p>
            <a:r>
              <a:rPr lang="en-US"/>
              <a:t>This graphic illustrates the uses of Bluetooth for a PAN. Bluetooth connects wireless keyboards and mice to PCs or cell phones to earpieces without wires. Bluetooth has low-power requirements, making it appropriate for battery-powered handheld computers, cell phones, or PDAs.</a:t>
            </a:r>
          </a:p>
          <a:p>
            <a:endParaRPr lang="en-GB"/>
          </a:p>
          <a:p>
            <a:pPr>
              <a:spcBef>
                <a:spcPct val="0"/>
              </a:spcBef>
            </a:pPr>
            <a:r>
              <a:rPr lang="en-US" b="1"/>
              <a:t>In addition to the links shown, Bluetooth can be used to network similar devices to send data from one PC to another, for example.</a:t>
            </a:r>
          </a:p>
          <a:p>
            <a:endParaRPr lang="en-US"/>
          </a:p>
        </p:txBody>
      </p:sp>
      <p:sp>
        <p:nvSpPr>
          <p:cNvPr id="93491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466ED52-C782-443D-BB4F-B0ADBB8A712A}" type="slidenum">
              <a:rPr lang="en-US" sz="1200">
                <a:latin typeface="Times New Roman" panose="02020603050405020304" pitchFamily="18" charset="0"/>
              </a:rPr>
              <a:pPr algn="r"/>
              <a:t>43</a:t>
            </a:fld>
            <a:endParaRPr lang="en-US" sz="1200">
              <a:latin typeface="Times New Roman" panose="02020603050405020304" pitchFamily="18" charset="0"/>
            </a:endParaRPr>
          </a:p>
        </p:txBody>
      </p:sp>
    </p:spTree>
    <p:extLst>
      <p:ext uri="{BB962C8B-B14F-4D97-AF65-F5344CB8AC3E}">
        <p14:creationId xmlns:p14="http://schemas.microsoft.com/office/powerpoint/2010/main" val="603335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7BACFB9-695D-4A9B-98F5-F6189214A442}" type="slidenum">
              <a:rPr lang="en-US"/>
              <a:pPr/>
              <a:t>44</a:t>
            </a:fld>
            <a:endParaRPr lang="en-US"/>
          </a:p>
        </p:txBody>
      </p:sp>
      <p:sp>
        <p:nvSpPr>
          <p:cNvPr id="936962" name="Slide Image Placeholder 1"/>
          <p:cNvSpPr>
            <a:spLocks noGrp="1" noRot="1" noChangeAspect="1" noTextEdit="1"/>
          </p:cNvSpPr>
          <p:nvPr>
            <p:ph type="sldImg"/>
          </p:nvPr>
        </p:nvSpPr>
        <p:spPr>
          <a:ln/>
        </p:spPr>
      </p:sp>
      <p:sp>
        <p:nvSpPr>
          <p:cNvPr id="936963" name="Notes Placeholder 2"/>
          <p:cNvSpPr>
            <a:spLocks noGrp="1"/>
          </p:cNvSpPr>
          <p:nvPr>
            <p:ph type="body" idx="1"/>
          </p:nvPr>
        </p:nvSpPr>
        <p:spPr>
          <a:xfrm>
            <a:off x="889000" y="4705350"/>
            <a:ext cx="4884738" cy="4457700"/>
          </a:xfrm>
        </p:spPr>
        <p:txBody>
          <a:bodyPr/>
          <a:lstStyle/>
          <a:p>
            <a:r>
              <a:rPr lang="en-US"/>
              <a:t>This graphic illustrates an 802.11 wireless LAN operating in infrastructure mode that connects a small number of mobile devices to a larger wired LAN. Most wireless devices are client machines. The servers that the mobile client stations need to use are on the wired LAN. The access point controls the wireless stations and acts as a bridge between the main wired LAN and the wireless LAN. (A bridge connects two LANs based on different technologies.) The access point also controls the wireless stations.</a:t>
            </a:r>
          </a:p>
        </p:txBody>
      </p:sp>
      <p:sp>
        <p:nvSpPr>
          <p:cNvPr id="93696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7DB9A52-F5C5-46D7-9EF4-A83F0B89FCEE}" type="slidenum">
              <a:rPr lang="en-US" sz="1200">
                <a:latin typeface="Times New Roman" panose="02020603050405020304" pitchFamily="18" charset="0"/>
              </a:rPr>
              <a:pPr algn="r"/>
              <a:t>44</a:t>
            </a:fld>
            <a:endParaRPr lang="en-US" sz="1200">
              <a:latin typeface="Times New Roman" panose="02020603050405020304" pitchFamily="18" charset="0"/>
            </a:endParaRPr>
          </a:p>
        </p:txBody>
      </p:sp>
    </p:spTree>
    <p:extLst>
      <p:ext uri="{BB962C8B-B14F-4D97-AF65-F5344CB8AC3E}">
        <p14:creationId xmlns:p14="http://schemas.microsoft.com/office/powerpoint/2010/main" val="3817013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5F0422-FFD9-43FA-9A79-0807164B998B}" type="slidenum">
              <a:rPr lang="en-US"/>
              <a:pPr/>
              <a:t>45</a:t>
            </a:fld>
            <a:endParaRPr lang="en-US"/>
          </a:p>
        </p:txBody>
      </p:sp>
      <p:sp>
        <p:nvSpPr>
          <p:cNvPr id="939010" name="Slide Image Placeholder 1"/>
          <p:cNvSpPr>
            <a:spLocks noGrp="1" noRot="1" noChangeAspect="1" noTextEdit="1"/>
          </p:cNvSpPr>
          <p:nvPr>
            <p:ph type="sldImg"/>
          </p:nvPr>
        </p:nvSpPr>
        <p:spPr>
          <a:ln/>
        </p:spPr>
      </p:sp>
      <p:sp>
        <p:nvSpPr>
          <p:cNvPr id="939011" name="Notes Placeholder 2"/>
          <p:cNvSpPr>
            <a:spLocks noGrp="1"/>
          </p:cNvSpPr>
          <p:nvPr>
            <p:ph type="body" idx="1"/>
          </p:nvPr>
        </p:nvSpPr>
        <p:spPr>
          <a:xfrm>
            <a:off x="889000" y="4705350"/>
            <a:ext cx="4884738" cy="4457700"/>
          </a:xfrm>
        </p:spPr>
        <p:txBody>
          <a:bodyPr/>
          <a:lstStyle/>
          <a:p>
            <a:r>
              <a:rPr lang="en-US"/>
              <a:t>This slide continues the discussion about wireless networking and Wi-Fi. Ask students if they have ever connected to the Internet through a hotspot at an airport, coffee shop, hotel, or other location. Was there any security?</a:t>
            </a:r>
          </a:p>
          <a:p>
            <a:endParaRPr lang="en-US"/>
          </a:p>
          <a:p>
            <a:r>
              <a:rPr lang="en-US"/>
              <a:t>Ask students what other drawbacks, beside security, there are to Wi-Fi (roaming difficulties, interference). Note that wireless networks based on the upcoming 802.11n specification will solve interference problems by using multiple wireless antennas in tandem to transmit and receive data and technology to coordinate multiple simultaneous radio signals. What is this technology called? (MIMO).</a:t>
            </a:r>
          </a:p>
          <a:p>
            <a:endParaRPr lang="en-GB"/>
          </a:p>
          <a:p>
            <a:r>
              <a:rPr lang="en-US" b="1"/>
              <a:t>WiMAX</a:t>
            </a:r>
            <a:r>
              <a:rPr lang="en-US"/>
              <a:t>, meaning </a:t>
            </a:r>
            <a:r>
              <a:rPr lang="en-US" b="1" i="1"/>
              <a:t>Worldwide Interoperability for Microwave Access</a:t>
            </a:r>
            <a:r>
              <a:rPr lang="en-US"/>
              <a:t> </a:t>
            </a:r>
          </a:p>
        </p:txBody>
      </p:sp>
      <p:sp>
        <p:nvSpPr>
          <p:cNvPr id="93901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3CB157E-00AC-4B52-BD12-6BD231FD3ECC}" type="slidenum">
              <a:rPr lang="en-US" sz="1200">
                <a:latin typeface="Times New Roman" panose="02020603050405020304" pitchFamily="18" charset="0"/>
              </a:rPr>
              <a:pPr algn="r"/>
              <a:t>45</a:t>
            </a:fld>
            <a:endParaRPr lang="en-US" sz="1200">
              <a:latin typeface="Times New Roman" panose="02020603050405020304" pitchFamily="18" charset="0"/>
            </a:endParaRPr>
          </a:p>
        </p:txBody>
      </p:sp>
    </p:spTree>
    <p:extLst>
      <p:ext uri="{BB962C8B-B14F-4D97-AF65-F5344CB8AC3E}">
        <p14:creationId xmlns:p14="http://schemas.microsoft.com/office/powerpoint/2010/main" val="1470790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545E5B2-B9FC-4E6F-8507-8A2A27DCDF43}" type="slidenum">
              <a:rPr lang="en-US"/>
              <a:pPr/>
              <a:t>46</a:t>
            </a:fld>
            <a:endParaRPr lang="en-US"/>
          </a:p>
        </p:txBody>
      </p:sp>
      <p:sp>
        <p:nvSpPr>
          <p:cNvPr id="941058" name="Slide Image Placeholder 1"/>
          <p:cNvSpPr>
            <a:spLocks noGrp="1" noRot="1" noChangeAspect="1" noTextEdit="1"/>
          </p:cNvSpPr>
          <p:nvPr>
            <p:ph type="sldImg"/>
          </p:nvPr>
        </p:nvSpPr>
        <p:spPr>
          <a:ln/>
        </p:spPr>
      </p:sp>
      <p:sp>
        <p:nvSpPr>
          <p:cNvPr id="941059" name="Notes Placeholder 2"/>
          <p:cNvSpPr>
            <a:spLocks noGrp="1"/>
          </p:cNvSpPr>
          <p:nvPr>
            <p:ph type="body" idx="1"/>
          </p:nvPr>
        </p:nvSpPr>
        <p:spPr>
          <a:xfrm>
            <a:off x="889000" y="4705350"/>
            <a:ext cx="4884738" cy="4457700"/>
          </a:xfrm>
        </p:spPr>
        <p:txBody>
          <a:bodyPr/>
          <a:lstStyle/>
          <a:p>
            <a:r>
              <a:rPr lang="en-US"/>
              <a:t>This slide introduces one of two  wireless technologies having a major impact on business, radio frequency ID. Ask students for examples of where RFID is used today. The text provides the example of Wal-Mart using RFID to manage inventory and supply chains. Ask students how this works.</a:t>
            </a:r>
          </a:p>
          <a:p>
            <a:endParaRPr lang="en-US"/>
          </a:p>
          <a:p>
            <a:endParaRPr lang="en-US"/>
          </a:p>
        </p:txBody>
      </p:sp>
      <p:sp>
        <p:nvSpPr>
          <p:cNvPr id="94106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CB60810-9B8E-4750-89E4-B1D2AD68793E}" type="slidenum">
              <a:rPr lang="en-US" sz="1200">
                <a:latin typeface="Times New Roman" panose="02020603050405020304" pitchFamily="18" charset="0"/>
              </a:rPr>
              <a:pPr algn="r"/>
              <a:t>46</a:t>
            </a:fld>
            <a:endParaRPr lang="en-US" sz="1200">
              <a:latin typeface="Times New Roman" panose="02020603050405020304" pitchFamily="18" charset="0"/>
            </a:endParaRPr>
          </a:p>
        </p:txBody>
      </p:sp>
    </p:spTree>
    <p:extLst>
      <p:ext uri="{BB962C8B-B14F-4D97-AF65-F5344CB8AC3E}">
        <p14:creationId xmlns:p14="http://schemas.microsoft.com/office/powerpoint/2010/main" val="3468409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D636F16-6986-47A4-9460-6032AF8801D1}" type="slidenum">
              <a:rPr lang="en-US"/>
              <a:pPr/>
              <a:t>47</a:t>
            </a:fld>
            <a:endParaRPr lang="en-US"/>
          </a:p>
        </p:txBody>
      </p:sp>
      <p:sp>
        <p:nvSpPr>
          <p:cNvPr id="943106" name="Slide Image Placeholder 1"/>
          <p:cNvSpPr>
            <a:spLocks noGrp="1" noRot="1" noChangeAspect="1" noTextEdit="1"/>
          </p:cNvSpPr>
          <p:nvPr>
            <p:ph type="sldImg"/>
          </p:nvPr>
        </p:nvSpPr>
        <p:spPr>
          <a:ln/>
        </p:spPr>
      </p:sp>
      <p:sp>
        <p:nvSpPr>
          <p:cNvPr id="943107" name="Notes Placeholder 2"/>
          <p:cNvSpPr>
            <a:spLocks noGrp="1"/>
          </p:cNvSpPr>
          <p:nvPr>
            <p:ph type="body" idx="1"/>
          </p:nvPr>
        </p:nvSpPr>
        <p:spPr>
          <a:xfrm>
            <a:off x="889000" y="4705350"/>
            <a:ext cx="4884738" cy="4457700"/>
          </a:xfrm>
        </p:spPr>
        <p:txBody>
          <a:bodyPr/>
          <a:lstStyle/>
          <a:p>
            <a:r>
              <a:rPr lang="en-US"/>
              <a:t>This slide continues the discussion of RFID technology.</a:t>
            </a:r>
          </a:p>
          <a:p>
            <a:endParaRPr lang="en-US"/>
          </a:p>
          <a:p>
            <a:r>
              <a:rPr lang="en-US"/>
              <a:t>While the cost of RFID tags used to be too costly for widespread implementation, today the cost is about 10 cents for a passive tag, so RFID is becoming more cost-effective.  </a:t>
            </a:r>
          </a:p>
          <a:p>
            <a:endParaRPr lang="en-US"/>
          </a:p>
          <a:p>
            <a:r>
              <a:rPr lang="en-US"/>
              <a:t>Ask students why special hardware and software is needed to use RFID. (To filter, aggregate, and prevent RFID data from overloading business networks and system applications. ) Also, applications will need to be redesigned to accept massive volumes of frequently generated RFID data and to share those data with other applications. Major enterprise software vendors, including SAP and Oracle-PeopleSoft, now offer RFID-ready versions of their supply chain management applications.</a:t>
            </a:r>
          </a:p>
          <a:p>
            <a:endParaRPr lang="en-US"/>
          </a:p>
        </p:txBody>
      </p:sp>
      <p:sp>
        <p:nvSpPr>
          <p:cNvPr id="94310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DFCBB43-58D8-4147-9E77-6C984B51F93D}" type="slidenum">
              <a:rPr lang="en-US" sz="1200">
                <a:latin typeface="Times New Roman" panose="02020603050405020304" pitchFamily="18" charset="0"/>
              </a:rPr>
              <a:pPr algn="r"/>
              <a:t>47</a:t>
            </a:fld>
            <a:endParaRPr lang="en-US" sz="1200">
              <a:latin typeface="Times New Roman" panose="02020603050405020304" pitchFamily="18" charset="0"/>
            </a:endParaRPr>
          </a:p>
        </p:txBody>
      </p:sp>
    </p:spTree>
    <p:extLst>
      <p:ext uri="{BB962C8B-B14F-4D97-AF65-F5344CB8AC3E}">
        <p14:creationId xmlns:p14="http://schemas.microsoft.com/office/powerpoint/2010/main" val="2091524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E84BFB0-8449-4DED-8B02-79378970B839}" type="slidenum">
              <a:rPr lang="en-US"/>
              <a:pPr/>
              <a:t>48</a:t>
            </a:fld>
            <a:endParaRPr lang="en-US"/>
          </a:p>
        </p:txBody>
      </p:sp>
      <p:sp>
        <p:nvSpPr>
          <p:cNvPr id="945154" name="Slide Image Placeholder 1"/>
          <p:cNvSpPr>
            <a:spLocks noGrp="1" noRot="1" noChangeAspect="1" noTextEdit="1"/>
          </p:cNvSpPr>
          <p:nvPr>
            <p:ph type="sldImg"/>
          </p:nvPr>
        </p:nvSpPr>
        <p:spPr>
          <a:ln/>
        </p:spPr>
      </p:sp>
      <p:sp>
        <p:nvSpPr>
          <p:cNvPr id="945155" name="Notes Placeholder 2"/>
          <p:cNvSpPr>
            <a:spLocks noGrp="1"/>
          </p:cNvSpPr>
          <p:nvPr>
            <p:ph type="body" idx="1"/>
          </p:nvPr>
        </p:nvSpPr>
        <p:spPr>
          <a:xfrm>
            <a:off x="889000" y="4705350"/>
            <a:ext cx="4884738" cy="4457700"/>
          </a:xfrm>
        </p:spPr>
        <p:txBody>
          <a:bodyPr/>
          <a:lstStyle/>
          <a:p>
            <a:r>
              <a:rPr lang="en-US"/>
              <a:t>This graphic illustrates how RFID works. </a:t>
            </a:r>
          </a:p>
          <a:p>
            <a:endParaRPr lang="en-US"/>
          </a:p>
          <a:p>
            <a:r>
              <a:rPr lang="en-US"/>
              <a:t>Ask students if RFID poses any ethical problems.</a:t>
            </a:r>
          </a:p>
        </p:txBody>
      </p:sp>
      <p:sp>
        <p:nvSpPr>
          <p:cNvPr id="94515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4486AC7-59E4-44B4-9789-426A9CA112E4}" type="slidenum">
              <a:rPr lang="en-US" sz="1200">
                <a:latin typeface="Times New Roman" panose="02020603050405020304" pitchFamily="18" charset="0"/>
              </a:rPr>
              <a:pPr algn="r"/>
              <a:t>48</a:t>
            </a:fld>
            <a:endParaRPr lang="en-US" sz="1200">
              <a:latin typeface="Times New Roman" panose="02020603050405020304" pitchFamily="18" charset="0"/>
            </a:endParaRPr>
          </a:p>
        </p:txBody>
      </p:sp>
    </p:spTree>
    <p:extLst>
      <p:ext uri="{BB962C8B-B14F-4D97-AF65-F5344CB8AC3E}">
        <p14:creationId xmlns:p14="http://schemas.microsoft.com/office/powerpoint/2010/main" val="3155438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9B7A14-325E-44C4-9C25-C7F7186E0ECB}" type="slidenum">
              <a:rPr lang="en-US"/>
              <a:pPr/>
              <a:t>49</a:t>
            </a:fld>
            <a:endParaRPr lang="en-US"/>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r>
              <a:rPr lang="en-GB"/>
              <a:t>From:</a:t>
            </a:r>
          </a:p>
          <a:p>
            <a:endParaRPr lang="en-GB"/>
          </a:p>
          <a:p>
            <a:r>
              <a:rPr lang="en-US">
                <a:hlinkClick r:id="rId3"/>
              </a:rPr>
              <a:t>www.rfid2vin.com/</a:t>
            </a:r>
            <a:r>
              <a:rPr lang="en-US"/>
              <a:t> </a:t>
            </a:r>
          </a:p>
        </p:txBody>
      </p:sp>
    </p:spTree>
    <p:extLst>
      <p:ext uri="{BB962C8B-B14F-4D97-AF65-F5344CB8AC3E}">
        <p14:creationId xmlns:p14="http://schemas.microsoft.com/office/powerpoint/2010/main" val="2394237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9A656E2-4074-4C4E-AA08-4DC598378016}" type="slidenum">
              <a:rPr lang="en-US"/>
              <a:pPr/>
              <a:t>50</a:t>
            </a:fld>
            <a:endParaRPr lang="en-US"/>
          </a:p>
        </p:txBody>
      </p:sp>
      <p:sp>
        <p:nvSpPr>
          <p:cNvPr id="947202" name="Slide Image Placeholder 1"/>
          <p:cNvSpPr>
            <a:spLocks noGrp="1" noRot="1" noChangeAspect="1" noTextEdit="1"/>
          </p:cNvSpPr>
          <p:nvPr>
            <p:ph type="sldImg"/>
          </p:nvPr>
        </p:nvSpPr>
        <p:spPr>
          <a:ln/>
        </p:spPr>
      </p:sp>
      <p:sp>
        <p:nvSpPr>
          <p:cNvPr id="947203" name="Notes Placeholder 2"/>
          <p:cNvSpPr>
            <a:spLocks noGrp="1"/>
          </p:cNvSpPr>
          <p:nvPr>
            <p:ph type="body" idx="1"/>
          </p:nvPr>
        </p:nvSpPr>
        <p:spPr>
          <a:xfrm>
            <a:off x="889000" y="4705350"/>
            <a:ext cx="4884738" cy="4457700"/>
          </a:xfrm>
        </p:spPr>
        <p:txBody>
          <a:bodyPr/>
          <a:lstStyle/>
          <a:p>
            <a:r>
              <a:rPr lang="en-US"/>
              <a:t>This slide introduces a second wireless technology having a major impact on business, wireless sensor networks.  Note that the wireless sensors are linked into an interconnected network that routes the data to a computer for analysis.</a:t>
            </a:r>
          </a:p>
        </p:txBody>
      </p:sp>
      <p:sp>
        <p:nvSpPr>
          <p:cNvPr id="94720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C6AF097-DA26-4E63-9763-F527E91C72AF}" type="slidenum">
              <a:rPr lang="en-US" sz="1200">
                <a:latin typeface="Times New Roman" panose="02020603050405020304" pitchFamily="18" charset="0"/>
              </a:rPr>
              <a:pPr algn="r"/>
              <a:t>50</a:t>
            </a:fld>
            <a:endParaRPr lang="en-US" sz="1200">
              <a:latin typeface="Times New Roman" panose="02020603050405020304" pitchFamily="18" charset="0"/>
            </a:endParaRPr>
          </a:p>
        </p:txBody>
      </p:sp>
    </p:spTree>
    <p:extLst>
      <p:ext uri="{BB962C8B-B14F-4D97-AF65-F5344CB8AC3E}">
        <p14:creationId xmlns:p14="http://schemas.microsoft.com/office/powerpoint/2010/main" val="413555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25B868F-EC4E-4BE8-8F96-5A49A983C78D}" type="slidenum">
              <a:rPr lang="en-US"/>
              <a:pPr/>
              <a:t>5</a:t>
            </a:fld>
            <a:endParaRPr lang="en-US"/>
          </a:p>
        </p:txBody>
      </p:sp>
      <p:sp>
        <p:nvSpPr>
          <p:cNvPr id="867330"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ln/>
        </p:spPr>
        <p:txBody>
          <a:bodyPr/>
          <a:lstStyle/>
          <a:p>
            <a:pPr marL="800100" lvl="1" indent="-342900">
              <a:spcBef>
                <a:spcPct val="0"/>
              </a:spcBef>
              <a:spcAft>
                <a:spcPts val="600"/>
              </a:spcAft>
            </a:pPr>
            <a:r>
              <a:rPr lang="en-US" sz="2000" dirty="0" smtClean="0">
                <a:cs typeface="Times New Roman" panose="02020603050405020304" pitchFamily="18" charset="0"/>
              </a:rPr>
              <a:t>This </a:t>
            </a:r>
            <a:r>
              <a:rPr lang="en-US" sz="2000" dirty="0">
                <a:cs typeface="Times New Roman" panose="02020603050405020304" pitchFamily="18" charset="0"/>
              </a:rPr>
              <a:t>slide describes what a network is along with the components that you will find in a simple network (illustrated on the next slide.)</a:t>
            </a:r>
          </a:p>
          <a:p>
            <a:pPr marL="800100" lvl="1" indent="-342900">
              <a:spcBef>
                <a:spcPct val="0"/>
              </a:spcBef>
              <a:spcAft>
                <a:spcPts val="600"/>
              </a:spcAft>
            </a:pPr>
            <a:endParaRPr lang="en-US" sz="2000" dirty="0">
              <a:cs typeface="Times New Roman" panose="02020603050405020304" pitchFamily="18" charset="0"/>
            </a:endParaRPr>
          </a:p>
          <a:p>
            <a:pPr marL="800100" lvl="1" indent="-342900">
              <a:spcBef>
                <a:spcPct val="0"/>
              </a:spcBef>
              <a:spcAft>
                <a:spcPts val="600"/>
              </a:spcAft>
            </a:pPr>
            <a:r>
              <a:rPr lang="en-US" sz="2000" dirty="0">
                <a:cs typeface="Times New Roman" panose="02020603050405020304" pitchFamily="18" charset="0"/>
              </a:rPr>
              <a:t>Ask students to describe the function of a NIC. What is a connection medium? Ask students to describe the purpose of a hub, switch, and router.</a:t>
            </a:r>
          </a:p>
          <a:p>
            <a:endParaRPr lang="en-US" dirty="0"/>
          </a:p>
        </p:txBody>
      </p:sp>
      <p:sp>
        <p:nvSpPr>
          <p:cNvPr id="86733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B628599-ECF7-47B5-A17B-B8F4A0811D82}" type="slidenum">
              <a:rPr lang="en-US" sz="1200">
                <a:latin typeface="Times New Roman" panose="02020603050405020304" pitchFamily="18" charset="0"/>
              </a:rPr>
              <a:pPr algn="r"/>
              <a:t>5</a:t>
            </a:fld>
            <a:endParaRPr lang="en-US" sz="1200">
              <a:latin typeface="Times New Roman" panose="02020603050405020304" pitchFamily="18" charset="0"/>
            </a:endParaRPr>
          </a:p>
        </p:txBody>
      </p:sp>
    </p:spTree>
    <p:extLst>
      <p:ext uri="{BB962C8B-B14F-4D97-AF65-F5344CB8AC3E}">
        <p14:creationId xmlns:p14="http://schemas.microsoft.com/office/powerpoint/2010/main" val="2798245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3B610-FD86-4B84-BCFF-9BCB46F7FDFC}" type="slidenum">
              <a:rPr lang="en-US"/>
              <a:pPr/>
              <a:t>51</a:t>
            </a:fld>
            <a:endParaRPr lang="en-US"/>
          </a:p>
        </p:txBody>
      </p:sp>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073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C6381BB-CB28-459D-8C23-A2FCDEC6D97F}" type="slidenum">
              <a:rPr lang="en-US"/>
              <a:pPr/>
              <a:t>52</a:t>
            </a:fld>
            <a:endParaRPr lang="en-US"/>
          </a:p>
        </p:txBody>
      </p:sp>
      <p:sp>
        <p:nvSpPr>
          <p:cNvPr id="949250" name="Slide Image Placeholder 1"/>
          <p:cNvSpPr>
            <a:spLocks noGrp="1" noRot="1" noChangeAspect="1" noTextEdit="1"/>
          </p:cNvSpPr>
          <p:nvPr>
            <p:ph type="sldImg"/>
          </p:nvPr>
        </p:nvSpPr>
        <p:spPr>
          <a:ln/>
        </p:spPr>
      </p:sp>
      <p:sp>
        <p:nvSpPr>
          <p:cNvPr id="949251" name="Notes Placeholder 2"/>
          <p:cNvSpPr>
            <a:spLocks noGrp="1"/>
          </p:cNvSpPr>
          <p:nvPr>
            <p:ph type="body" idx="1"/>
          </p:nvPr>
        </p:nvSpPr>
        <p:spPr>
          <a:xfrm>
            <a:off x="889000" y="4705350"/>
            <a:ext cx="4884738" cy="4457700"/>
          </a:xfrm>
        </p:spPr>
        <p:txBody>
          <a:bodyPr/>
          <a:lstStyle/>
          <a:p>
            <a:r>
              <a:rPr lang="en-US"/>
              <a:t>This graphic illustrates the lower level notes and higher level nodes at work in a wireless sensor network. Note that the server that data from the sensors is sent to acts as a gateway to a network based on Internet technology.</a:t>
            </a:r>
          </a:p>
        </p:txBody>
      </p:sp>
      <p:sp>
        <p:nvSpPr>
          <p:cNvPr id="949252"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DA714BF-CF98-4C88-A599-A15E033426E9}" type="slidenum">
              <a:rPr lang="en-US" sz="1200">
                <a:latin typeface="Times New Roman" panose="02020603050405020304" pitchFamily="18" charset="0"/>
              </a:rPr>
              <a:pPr algn="r"/>
              <a:t>52</a:t>
            </a:fld>
            <a:endParaRPr lang="en-US" sz="1200">
              <a:latin typeface="Times New Roman" panose="02020603050405020304" pitchFamily="18" charset="0"/>
            </a:endParaRPr>
          </a:p>
        </p:txBody>
      </p:sp>
    </p:spTree>
    <p:extLst>
      <p:ext uri="{BB962C8B-B14F-4D97-AF65-F5344CB8AC3E}">
        <p14:creationId xmlns:p14="http://schemas.microsoft.com/office/powerpoint/2010/main" val="511228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2B4149-5277-4A5C-89A4-EB16429E0F4A}" type="slidenum">
              <a:rPr lang="en-US"/>
              <a:pPr/>
              <a:t>53</a:t>
            </a:fld>
            <a:endParaRPr lang="en-US"/>
          </a:p>
        </p:txBody>
      </p:sp>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9380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3. </a:t>
            </a:r>
            <a:r>
              <a:rPr lang="en-IE" dirty="0" err="1" smtClean="0"/>
              <a:t>Enterprisesystems</a:t>
            </a:r>
            <a:endParaRPr lang="en-IE" dirty="0" smtClean="0"/>
          </a:p>
          <a:p>
            <a:r>
              <a:rPr lang="en-IE" dirty="0" smtClean="0"/>
              <a:t>6.</a:t>
            </a:r>
            <a:r>
              <a:rPr lang="en-IE" baseline="0" dirty="0" smtClean="0"/>
              <a:t> SCM</a:t>
            </a:r>
          </a:p>
          <a:p>
            <a:endParaRPr lang="en-IE" baseline="0" dirty="0" smtClean="0"/>
          </a:p>
          <a:p>
            <a:r>
              <a:rPr lang="en-IE" baseline="0" dirty="0" smtClean="0"/>
              <a:t>Down</a:t>
            </a:r>
          </a:p>
          <a:p>
            <a:pPr marL="228600" indent="-228600">
              <a:buAutoNum type="arabicPeriod"/>
            </a:pPr>
            <a:r>
              <a:rPr lang="en-IE" baseline="0" dirty="0" smtClean="0"/>
              <a:t>DSS</a:t>
            </a:r>
          </a:p>
          <a:p>
            <a:pPr marL="228600" indent="-228600">
              <a:buAutoNum type="arabicPeriod"/>
            </a:pPr>
            <a:r>
              <a:rPr lang="en-IE" baseline="0" dirty="0" smtClean="0"/>
              <a:t>ESS</a:t>
            </a:r>
          </a:p>
          <a:p>
            <a:pPr marL="0" indent="0">
              <a:buNone/>
            </a:pPr>
            <a:r>
              <a:rPr lang="en-IE" baseline="0" dirty="0" smtClean="0"/>
              <a:t>4. Salesforce</a:t>
            </a:r>
          </a:p>
          <a:p>
            <a:pPr marL="0" indent="0">
              <a:buNone/>
            </a:pPr>
            <a:r>
              <a:rPr lang="en-IE" baseline="0" dirty="0" smtClean="0"/>
              <a:t>5. TPS</a:t>
            </a:r>
          </a:p>
          <a:p>
            <a:pPr marL="228600" indent="-228600">
              <a:buAutoNum type="arabicPeriod"/>
            </a:pPr>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54</a:t>
            </a:fld>
            <a:endParaRPr lang="en-GB"/>
          </a:p>
        </p:txBody>
      </p:sp>
    </p:spTree>
    <p:extLst>
      <p:ext uri="{BB962C8B-B14F-4D97-AF65-F5344CB8AC3E}">
        <p14:creationId xmlns:p14="http://schemas.microsoft.com/office/powerpoint/2010/main" val="311910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ED35D44-2843-4B2D-9BA8-91D9B132FD91}" type="slidenum">
              <a:rPr lang="en-US"/>
              <a:pPr/>
              <a:t>6</a:t>
            </a:fld>
            <a:endParaRPr lang="en-US"/>
          </a:p>
        </p:txBody>
      </p:sp>
      <p:sp>
        <p:nvSpPr>
          <p:cNvPr id="869378" name="Slide Image Placeholder 1"/>
          <p:cNvSpPr>
            <a:spLocks noGrp="1" noRot="1" noChangeAspect="1" noTextEdit="1"/>
          </p:cNvSpPr>
          <p:nvPr>
            <p:ph type="sldImg"/>
          </p:nvPr>
        </p:nvSpPr>
        <p:spPr>
          <a:ln/>
        </p:spPr>
      </p:sp>
      <p:sp>
        <p:nvSpPr>
          <p:cNvPr id="869379" name="Notes Placeholder 2"/>
          <p:cNvSpPr>
            <a:spLocks noGrp="1"/>
          </p:cNvSpPr>
          <p:nvPr>
            <p:ph type="body" idx="1"/>
          </p:nvPr>
        </p:nvSpPr>
        <p:spPr>
          <a:xfrm>
            <a:off x="889000" y="4705350"/>
            <a:ext cx="4884738" cy="4457700"/>
          </a:xfrm>
        </p:spPr>
        <p:txBody>
          <a:bodyPr/>
          <a:lstStyle/>
          <a:p>
            <a:r>
              <a:rPr lang="en-US"/>
              <a:t>This graphic illustrates the components of a simple network. While the NOS is shown as part of the server, note that, depending on the type of software, an NOS may also be designed to reside on client computers.  Do some students have a home computer network?  Ask them to describe the elements of the network. </a:t>
            </a:r>
          </a:p>
        </p:txBody>
      </p:sp>
      <p:sp>
        <p:nvSpPr>
          <p:cNvPr id="869380"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5020467-9E0D-4BC9-8221-EC34E9EB2A45}" type="slidenum">
              <a:rPr lang="en-US" sz="1200">
                <a:latin typeface="Times New Roman" panose="02020603050405020304" pitchFamily="18" charset="0"/>
              </a:rPr>
              <a:pPr algn="r"/>
              <a:t>6</a:t>
            </a:fld>
            <a:endParaRPr lang="en-US" sz="1200">
              <a:latin typeface="Times New Roman" panose="02020603050405020304" pitchFamily="18" charset="0"/>
            </a:endParaRPr>
          </a:p>
        </p:txBody>
      </p:sp>
    </p:spTree>
    <p:extLst>
      <p:ext uri="{BB962C8B-B14F-4D97-AF65-F5344CB8AC3E}">
        <p14:creationId xmlns:p14="http://schemas.microsoft.com/office/powerpoint/2010/main" val="349810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34E4222-4385-446A-BAAA-B553DC7B4226}" type="slidenum">
              <a:rPr lang="en-US"/>
              <a:pPr/>
              <a:t>7</a:t>
            </a:fld>
            <a:endParaRPr lang="en-US"/>
          </a:p>
        </p:txBody>
      </p:sp>
      <p:sp>
        <p:nvSpPr>
          <p:cNvPr id="871426" name="Slide Image Placeholder 1"/>
          <p:cNvSpPr>
            <a:spLocks noGrp="1" noRot="1" noChangeAspect="1" noTextEdit="1"/>
          </p:cNvSpPr>
          <p:nvPr>
            <p:ph type="sldImg"/>
          </p:nvPr>
        </p:nvSpPr>
        <p:spPr>
          <a:ln/>
        </p:spPr>
      </p:sp>
      <p:sp>
        <p:nvSpPr>
          <p:cNvPr id="871427" name="Notes Placeholder 2"/>
          <p:cNvSpPr>
            <a:spLocks noGrp="1"/>
          </p:cNvSpPr>
          <p:nvPr>
            <p:ph type="body" idx="1"/>
          </p:nvPr>
        </p:nvSpPr>
        <p:spPr>
          <a:xfrm>
            <a:off x="889000" y="4705350"/>
            <a:ext cx="4884738" cy="4457700"/>
          </a:xfrm>
        </p:spPr>
        <p:txBody>
          <a:bodyPr/>
          <a:lstStyle/>
          <a:p>
            <a:r>
              <a:rPr lang="en-IE" sz="1200" b="0" i="0" kern="1200" dirty="0" smtClean="0">
                <a:solidFill>
                  <a:schemeClr val="tx1"/>
                </a:solidFill>
                <a:effectLst/>
                <a:latin typeface="+mn-lt"/>
                <a:ea typeface="+mn-ea"/>
                <a:cs typeface="+mn-cs"/>
              </a:rPr>
              <a:t>A </a:t>
            </a:r>
            <a:r>
              <a:rPr lang="en-IE" sz="1200" b="1" i="0" kern="1200" dirty="0" smtClean="0">
                <a:solidFill>
                  <a:schemeClr val="tx1"/>
                </a:solidFill>
                <a:effectLst/>
                <a:latin typeface="+mn-lt"/>
                <a:ea typeface="+mn-ea"/>
                <a:cs typeface="+mn-cs"/>
              </a:rPr>
              <a:t>local area network</a:t>
            </a:r>
            <a:r>
              <a:rPr lang="en-IE" sz="1200" b="0" i="0" kern="1200" dirty="0" smtClean="0">
                <a:solidFill>
                  <a:schemeClr val="tx1"/>
                </a:solidFill>
                <a:effectLst/>
                <a:latin typeface="+mn-lt"/>
                <a:ea typeface="+mn-ea"/>
                <a:cs typeface="+mn-cs"/>
              </a:rPr>
              <a:t> (</a:t>
            </a:r>
            <a:r>
              <a:rPr lang="en-IE" sz="1200" b="1" i="0" kern="1200" dirty="0" smtClean="0">
                <a:solidFill>
                  <a:schemeClr val="tx1"/>
                </a:solidFill>
                <a:effectLst/>
                <a:latin typeface="+mn-lt"/>
                <a:ea typeface="+mn-ea"/>
                <a:cs typeface="+mn-cs"/>
              </a:rPr>
              <a:t>LAN</a:t>
            </a:r>
            <a:r>
              <a:rPr lang="en-IE" sz="1200" b="0" i="0" kern="1200" dirty="0" smtClean="0">
                <a:solidFill>
                  <a:schemeClr val="tx1"/>
                </a:solidFill>
                <a:effectLst/>
                <a:latin typeface="+mn-lt"/>
                <a:ea typeface="+mn-ea"/>
                <a:cs typeface="+mn-cs"/>
              </a:rPr>
              <a:t>) is a </a:t>
            </a:r>
            <a:r>
              <a:rPr lang="en-IE" sz="1200" b="0" i="0" u="none" strike="noStrike" kern="1200" dirty="0" smtClean="0">
                <a:solidFill>
                  <a:schemeClr val="tx1"/>
                </a:solidFill>
                <a:effectLst/>
                <a:latin typeface="+mn-lt"/>
                <a:ea typeface="+mn-ea"/>
                <a:cs typeface="+mn-cs"/>
                <a:hlinkClick r:id="rId3" tooltip="Computer network"/>
              </a:rPr>
              <a:t>computer network</a:t>
            </a:r>
            <a:r>
              <a:rPr lang="en-IE" sz="1200" b="0" i="0" kern="1200" dirty="0" smtClean="0">
                <a:solidFill>
                  <a:schemeClr val="tx1"/>
                </a:solidFill>
                <a:effectLst/>
                <a:latin typeface="+mn-lt"/>
                <a:ea typeface="+mn-ea"/>
                <a:cs typeface="+mn-cs"/>
              </a:rPr>
              <a:t> that user interconnects computers in a limited area such as a home, school, computer laboratory, or office building using network media</a:t>
            </a:r>
          </a:p>
          <a:p>
            <a:endParaRPr lang="en-IE" sz="1200" b="0" i="0" kern="1200" dirty="0" smtClean="0">
              <a:solidFill>
                <a:schemeClr val="tx1"/>
              </a:solidFill>
              <a:effectLst/>
              <a:latin typeface="+mn-lt"/>
              <a:ea typeface="+mn-ea"/>
              <a:cs typeface="+mn-cs"/>
            </a:endParaRPr>
          </a:p>
          <a:p>
            <a:r>
              <a:rPr lang="en-IE" sz="1200" b="0" i="0" kern="1200" dirty="0" smtClean="0">
                <a:solidFill>
                  <a:schemeClr val="tx1"/>
                </a:solidFill>
                <a:effectLst/>
                <a:latin typeface="+mn-lt"/>
                <a:ea typeface="+mn-ea"/>
                <a:cs typeface="+mn-cs"/>
              </a:rPr>
              <a:t>Back end systems are corporate systems that are used to run a company such as systems to manage orders, inventory and supply processing</a:t>
            </a:r>
            <a:endParaRPr lang="en-US" dirty="0" smtClean="0"/>
          </a:p>
          <a:p>
            <a:endParaRPr lang="en-US" dirty="0" smtClean="0"/>
          </a:p>
          <a:p>
            <a:r>
              <a:rPr lang="en-US" dirty="0" smtClean="0"/>
              <a:t>This </a:t>
            </a:r>
            <a:r>
              <a:rPr lang="en-US" dirty="0"/>
              <a:t>slide looks at the additional components one might expect to find in the network of a large company that has many locations and thousands of employees (illustrated on the next slide). Ask students what is meant by “backend systems.” Note that many firms are dispensing with traditional telephone networks and using Internet telephones that run on existing data networks.</a:t>
            </a:r>
          </a:p>
        </p:txBody>
      </p:sp>
      <p:sp>
        <p:nvSpPr>
          <p:cNvPr id="871428"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E8200C6-5B7C-4353-87B4-6DFDB0FA719B}" type="slidenum">
              <a:rPr lang="en-US" sz="1200">
                <a:latin typeface="Times New Roman" panose="02020603050405020304" pitchFamily="18" charset="0"/>
              </a:rPr>
              <a:pPr algn="r"/>
              <a:t>7</a:t>
            </a:fld>
            <a:endParaRPr lang="en-US" sz="1200">
              <a:latin typeface="Times New Roman" panose="02020603050405020304" pitchFamily="18" charset="0"/>
            </a:endParaRPr>
          </a:p>
        </p:txBody>
      </p:sp>
    </p:spTree>
    <p:extLst>
      <p:ext uri="{BB962C8B-B14F-4D97-AF65-F5344CB8AC3E}">
        <p14:creationId xmlns:p14="http://schemas.microsoft.com/office/powerpoint/2010/main" val="173745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D6F95ED-4BF5-4DDD-9BFD-141AD87DFE04}" type="slidenum">
              <a:rPr lang="en-US"/>
              <a:pPr/>
              <a:t>8</a:t>
            </a:fld>
            <a:endParaRPr lang="en-US"/>
          </a:p>
        </p:txBody>
      </p:sp>
      <p:sp>
        <p:nvSpPr>
          <p:cNvPr id="873474" name="Slide Image Placeholder 1"/>
          <p:cNvSpPr>
            <a:spLocks noGrp="1" noRot="1" noChangeAspect="1" noTextEdit="1"/>
          </p:cNvSpPr>
          <p:nvPr>
            <p:ph type="sldImg"/>
          </p:nvPr>
        </p:nvSpPr>
        <p:spPr>
          <a:ln/>
        </p:spPr>
      </p:sp>
      <p:sp>
        <p:nvSpPr>
          <p:cNvPr id="873475" name="Notes Placeholder 2"/>
          <p:cNvSpPr>
            <a:spLocks noGrp="1"/>
          </p:cNvSpPr>
          <p:nvPr>
            <p:ph type="body" idx="1"/>
          </p:nvPr>
        </p:nvSpPr>
        <p:spPr>
          <a:xfrm>
            <a:off x="889000" y="4705350"/>
            <a:ext cx="4884738" cy="4457700"/>
          </a:xfrm>
        </p:spPr>
        <p:txBody>
          <a:bodyPr/>
          <a:lstStyle/>
          <a:p>
            <a:r>
              <a:rPr lang="en-US"/>
              <a:t>This graphic illustrates the components of a large company’s network. Note the difference between the wireless LAN, which allows wireless access within the office, and the mobile Wi-Fi network, which allows Internet access to employees outside of offices.</a:t>
            </a:r>
          </a:p>
        </p:txBody>
      </p:sp>
      <p:sp>
        <p:nvSpPr>
          <p:cNvPr id="873476"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B67AE23-4BC1-4AAD-8182-54D6BECBE3F0}" type="slidenum">
              <a:rPr lang="en-US" sz="1200">
                <a:latin typeface="Times New Roman" panose="02020603050405020304" pitchFamily="18" charset="0"/>
              </a:rPr>
              <a:pPr algn="r"/>
              <a:t>8</a:t>
            </a:fld>
            <a:endParaRPr lang="en-US" sz="1200">
              <a:latin typeface="Times New Roman" panose="02020603050405020304" pitchFamily="18" charset="0"/>
            </a:endParaRPr>
          </a:p>
        </p:txBody>
      </p:sp>
    </p:spTree>
    <p:extLst>
      <p:ext uri="{BB962C8B-B14F-4D97-AF65-F5344CB8AC3E}">
        <p14:creationId xmlns:p14="http://schemas.microsoft.com/office/powerpoint/2010/main" val="77913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90B30-09C7-4B2E-9474-0E51390C59DA}" type="slidenum">
              <a:rPr lang="en-US"/>
              <a:pPr/>
              <a:t>9</a:t>
            </a:fld>
            <a:endParaRPr lang="en-US"/>
          </a:p>
        </p:txBody>
      </p:sp>
      <p:sp>
        <p:nvSpPr>
          <p:cNvPr id="875522" name="Slide Image Placeholder 1"/>
          <p:cNvSpPr>
            <a:spLocks noGrp="1" noRot="1" noChangeAspect="1" noTextEdit="1"/>
          </p:cNvSpPr>
          <p:nvPr>
            <p:ph type="sldImg"/>
          </p:nvPr>
        </p:nvSpPr>
        <p:spPr>
          <a:ln/>
        </p:spPr>
      </p:sp>
      <p:sp>
        <p:nvSpPr>
          <p:cNvPr id="875523" name="Notes Placeholder 2"/>
          <p:cNvSpPr>
            <a:spLocks noGrp="1"/>
          </p:cNvSpPr>
          <p:nvPr>
            <p:ph type="body" idx="1"/>
          </p:nvPr>
        </p:nvSpPr>
        <p:spPr>
          <a:xfrm>
            <a:off x="889000" y="4705350"/>
            <a:ext cx="4884738" cy="4457700"/>
          </a:xfrm>
        </p:spPr>
        <p:txBody>
          <a:bodyPr/>
          <a:lstStyle/>
          <a:p>
            <a:r>
              <a:rPr lang="en-US"/>
              <a:t>This slide and following two slides look at the main technologies in use today for networks: client/server computing, packet switching, and TCP/IP. Ask students what advantages client/server computing  has over centralized mainframe computing.</a:t>
            </a:r>
          </a:p>
        </p:txBody>
      </p:sp>
      <p:sp>
        <p:nvSpPr>
          <p:cNvPr id="875524" name="Slide Number Placeholder 3"/>
          <p:cNvSpPr txBox="1">
            <a:spLocks noGrp="1"/>
          </p:cNvSpPr>
          <p:nvPr/>
        </p:nvSpPr>
        <p:spPr bwMode="auto">
          <a:xfrm>
            <a:off x="3775075" y="9410700"/>
            <a:ext cx="28876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5C16BB77-33F0-4B02-A17D-AA4996F5F797}" type="slidenum">
              <a:rPr lang="en-US" sz="1200">
                <a:latin typeface="Times New Roman" panose="02020603050405020304" pitchFamily="18" charset="0"/>
              </a:rPr>
              <a:pPr algn="r"/>
              <a:t>9</a:t>
            </a:fld>
            <a:endParaRPr lang="en-US" sz="1200">
              <a:latin typeface="Times New Roman" panose="02020603050405020304" pitchFamily="18" charset="0"/>
            </a:endParaRPr>
          </a:p>
        </p:txBody>
      </p:sp>
    </p:spTree>
    <p:extLst>
      <p:ext uri="{BB962C8B-B14F-4D97-AF65-F5344CB8AC3E}">
        <p14:creationId xmlns:p14="http://schemas.microsoft.com/office/powerpoint/2010/main" val="16199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17/04/2014</a:t>
            </a:fld>
            <a:endParaRPr lang="en-GB"/>
          </a:p>
        </p:txBody>
      </p:sp>
      <p:sp>
        <p:nvSpPr>
          <p:cNvPr id="5" name="Footer Placeholder 4"/>
          <p:cNvSpPr>
            <a:spLocks noGrp="1"/>
          </p:cNvSpPr>
          <p:nvPr>
            <p:ph type="ftr" sz="quarter" idx="11"/>
          </p:nvPr>
        </p:nvSpPr>
        <p:spPr/>
        <p:txBody>
          <a:bodyPr/>
          <a:lstStyle/>
          <a:p>
            <a:r>
              <a:rPr lang="en-GB" dirty="0" smtClean="0"/>
              <a:t>Lisa Murphy</a:t>
            </a:r>
            <a:endParaRPr lang="en-GB" dirty="0"/>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11794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7570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60377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414338" y="1252538"/>
            <a:ext cx="4102100"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68838" y="1252538"/>
            <a:ext cx="4103687"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140820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524000" y="1905000"/>
            <a:ext cx="3429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lipArt Placeholder 3"/>
          <p:cNvSpPr>
            <a:spLocks noGrp="1"/>
          </p:cNvSpPr>
          <p:nvPr>
            <p:ph type="clipArt" sz="half" idx="2"/>
          </p:nvPr>
        </p:nvSpPr>
        <p:spPr>
          <a:xfrm>
            <a:off x="5105400" y="1905000"/>
            <a:ext cx="3429000" cy="4114800"/>
          </a:xfrm>
        </p:spPr>
        <p:txBody>
          <a:bodyPr/>
          <a:lstStyle/>
          <a:p>
            <a:pPr lvl="0"/>
            <a:endParaRPr lang="en-IE" noProof="0"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F1F85E94-F357-4C6B-9E6B-35DBEED9CBA7}" type="slidenum">
              <a:rPr lang="en-US"/>
              <a:pPr/>
              <a:t>‹#›</a:t>
            </a:fld>
            <a:endParaRPr lang="en-US"/>
          </a:p>
        </p:txBody>
      </p:sp>
    </p:spTree>
    <p:extLst>
      <p:ext uri="{BB962C8B-B14F-4D97-AF65-F5344CB8AC3E}">
        <p14:creationId xmlns:p14="http://schemas.microsoft.com/office/powerpoint/2010/main" val="30767225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99364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CFBB38-95A9-4373-8FBD-C72431FE8CFC}" type="datetimeFigureOut">
              <a:rPr lang="en-GB" smtClean="0"/>
              <a:t>17/04/2014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72876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DCFBB38-95A9-4373-8FBD-C72431FE8CFC}" type="datetimeFigureOut">
              <a:rPr lang="en-GB" smtClean="0"/>
              <a:t>17/04/2014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2438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DCFBB38-95A9-4373-8FBD-C72431FE8CFC}" type="datetimeFigureOut">
              <a:rPr lang="en-GB" smtClean="0"/>
              <a:t>17/04/2014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894067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DCFBB38-95A9-4373-8FBD-C72431FE8CFC}" type="datetimeFigureOut">
              <a:rPr lang="en-GB" smtClean="0"/>
              <a:t>17/04/2014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60184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FBB38-95A9-4373-8FBD-C72431FE8CFC}" type="datetimeFigureOut">
              <a:rPr lang="en-GB" smtClean="0"/>
              <a:t>17/04/2014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5885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17/04/2014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33018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17/04/2014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0176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m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m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6632"/>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FBB38-95A9-4373-8FBD-C72431FE8CFC}" type="datetimeFigureOut">
              <a:rPr lang="en-GB" smtClean="0"/>
              <a:t>17/04/2014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smtClean="0"/>
              <a:t>Lisa Murphy</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8864-E865-4EE8-BF67-3DC1CAFCB4C9}" type="slidenum">
              <a:rPr lang="en-GB" smtClean="0"/>
              <a:t>‹#›</a:t>
            </a:fld>
            <a:endParaRPr lang="en-GB"/>
          </a:p>
        </p:txBody>
      </p:sp>
      <p:pic>
        <p:nvPicPr>
          <p:cNvPr id="7" name="Picture 6" descr="Screen Clipping"/>
          <p:cNvPicPr>
            <a:picLocks noChangeAspect="1"/>
          </p:cNvPicPr>
          <p:nvPr userDrawn="1"/>
        </p:nvPicPr>
        <p:blipFill rotWithShape="1">
          <a:blip r:embed="rId15">
            <a:extLst>
              <a:ext uri="{28A0092B-C50C-407E-A947-70E740481C1C}">
                <a14:useLocalDpi xmlns:a14="http://schemas.microsoft.com/office/drawing/2010/main" val="0"/>
              </a:ext>
            </a:extLst>
          </a:blip>
          <a:srcRect r="73986"/>
          <a:stretch/>
        </p:blipFill>
        <p:spPr>
          <a:xfrm flipV="1">
            <a:off x="5869" y="1223041"/>
            <a:ext cx="9138132" cy="45719"/>
          </a:xfrm>
          <a:prstGeom prst="rect">
            <a:avLst/>
          </a:prstGeom>
        </p:spPr>
      </p:pic>
      <p:pic>
        <p:nvPicPr>
          <p:cNvPr id="8" name="Picture 7" descr="Screen Clipping"/>
          <p:cNvPicPr>
            <a:picLocks noChangeAspect="1"/>
          </p:cNvPicPr>
          <p:nvPr userDrawn="1"/>
        </p:nvPicPr>
        <p:blipFill rotWithShape="1">
          <a:blip r:embed="rId16" cstate="print">
            <a:extLst>
              <a:ext uri="{28A0092B-C50C-407E-A947-70E740481C1C}">
                <a14:useLocalDpi xmlns:a14="http://schemas.microsoft.com/office/drawing/2010/main" val="0"/>
              </a:ext>
            </a:extLst>
          </a:blip>
          <a:srcRect/>
          <a:stretch/>
        </p:blipFill>
        <p:spPr>
          <a:xfrm flipV="1">
            <a:off x="6207182" y="1223040"/>
            <a:ext cx="2973330" cy="135437"/>
          </a:xfrm>
          <a:prstGeom prst="rect">
            <a:avLst/>
          </a:prstGeom>
        </p:spPr>
      </p:pic>
      <p:pic>
        <p:nvPicPr>
          <p:cNvPr id="9" name="Picture 8" descr="Screen Clippi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876256" y="25013"/>
            <a:ext cx="2257740" cy="1171739"/>
          </a:xfrm>
          <a:prstGeom prst="rect">
            <a:avLst/>
          </a:prstGeom>
        </p:spPr>
      </p:pic>
    </p:spTree>
    <p:extLst>
      <p:ext uri="{BB962C8B-B14F-4D97-AF65-F5344CB8AC3E}">
        <p14:creationId xmlns:p14="http://schemas.microsoft.com/office/powerpoint/2010/main" val="203002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000" b="1" kern="1200">
          <a:solidFill>
            <a:srgbClr val="00008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8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8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8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7504" y="188640"/>
            <a:ext cx="4176464" cy="861071"/>
          </a:xfrm>
          <a:prstGeom prst="roundRect">
            <a:avLst/>
          </a:prstGeom>
          <a:solidFill>
            <a:schemeClr val="accent5">
              <a:lumMod val="20000"/>
              <a:lumOff val="80000"/>
            </a:schemeClr>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52" name="Text Box 4"/>
          <p:cNvSpPr txBox="1">
            <a:spLocks noChangeArrowheads="1"/>
          </p:cNvSpPr>
          <p:nvPr/>
        </p:nvSpPr>
        <p:spPr bwMode="auto">
          <a:xfrm>
            <a:off x="323528" y="2008515"/>
            <a:ext cx="8640763" cy="1446550"/>
          </a:xfrm>
          <a:prstGeom prst="rect">
            <a:avLst/>
          </a:prstGeom>
          <a:solidFill>
            <a:schemeClr val="bg1">
              <a:lumMod val="95000"/>
            </a:schemeClr>
          </a:solidFill>
          <a:ln w="9525">
            <a:solidFill>
              <a:srgbClr val="000080"/>
            </a:solidFill>
            <a:miter lim="800000"/>
            <a:headEnd/>
            <a:tailEnd/>
          </a:ln>
          <a:effec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spcBef>
                <a:spcPct val="50000"/>
              </a:spcBef>
            </a:pPr>
            <a:r>
              <a:rPr lang="en-IE" sz="4400" b="1" dirty="0" smtClean="0">
                <a:solidFill>
                  <a:srgbClr val="000080"/>
                </a:solidFill>
                <a:latin typeface="Calibri" panose="020F0502020204030204" pitchFamily="34" charset="0"/>
                <a:cs typeface="Times New Roman" panose="02020603050405020304" pitchFamily="18" charset="0"/>
              </a:rPr>
              <a:t>Telecommunications, the Internet and Wireless Technologies</a:t>
            </a:r>
            <a:endParaRPr lang="en-US" sz="4400" b="1" dirty="0">
              <a:solidFill>
                <a:srgbClr val="000080"/>
              </a:solidFill>
              <a:latin typeface="Calibri" panose="020F0502020204030204" pitchFamily="34" charset="0"/>
              <a:cs typeface="Times New Roman" panose="02020603050405020304" pitchFamily="18" charset="0"/>
            </a:endParaRPr>
          </a:p>
        </p:txBody>
      </p:sp>
      <p:sp>
        <p:nvSpPr>
          <p:cNvPr id="6" name="TextBox 5"/>
          <p:cNvSpPr txBox="1"/>
          <p:nvPr/>
        </p:nvSpPr>
        <p:spPr>
          <a:xfrm>
            <a:off x="0" y="6041094"/>
            <a:ext cx="2123728" cy="646331"/>
          </a:xfrm>
          <a:prstGeom prst="rect">
            <a:avLst/>
          </a:prstGeom>
          <a:solidFill>
            <a:schemeClr val="bg1">
              <a:lumMod val="75000"/>
            </a:schemeClr>
          </a:solidFill>
        </p:spPr>
        <p:txBody>
          <a:bodyPr wrap="square" rtlCol="0">
            <a:spAutoFit/>
          </a:bodyPr>
          <a:lstStyle/>
          <a:p>
            <a:r>
              <a:rPr lang="en-GB" b="1" dirty="0" smtClean="0">
                <a:solidFill>
                  <a:srgbClr val="000080"/>
                </a:solidFill>
              </a:rPr>
              <a:t>MFIS</a:t>
            </a:r>
          </a:p>
          <a:p>
            <a:r>
              <a:rPr lang="en-GB" b="1" dirty="0" smtClean="0">
                <a:solidFill>
                  <a:srgbClr val="000080"/>
                </a:solidFill>
              </a:rPr>
              <a:t>Lisa Murphy</a:t>
            </a:r>
            <a:endParaRPr lang="en-GB" b="1" dirty="0">
              <a:solidFill>
                <a:srgbClr val="000080"/>
              </a:solidFill>
            </a:endParaRPr>
          </a:p>
        </p:txBody>
      </p:sp>
      <p:sp>
        <p:nvSpPr>
          <p:cNvPr id="2" name="Rectangle 1"/>
          <p:cNvSpPr/>
          <p:nvPr/>
        </p:nvSpPr>
        <p:spPr>
          <a:xfrm>
            <a:off x="-36512" y="188640"/>
            <a:ext cx="4572000" cy="861774"/>
          </a:xfrm>
          <a:prstGeom prst="rect">
            <a:avLst/>
          </a:prstGeom>
        </p:spPr>
        <p:txBody>
          <a:bodyPr>
            <a:spAutoFit/>
          </a:bodyPr>
          <a:lstStyle/>
          <a:p>
            <a:pPr algn="ctr" eaLnBrk="0" hangingPunct="0">
              <a:spcBef>
                <a:spcPct val="50000"/>
              </a:spcBef>
            </a:pPr>
            <a:r>
              <a:rPr lang="en-IE" sz="2500" b="1" dirty="0">
                <a:solidFill>
                  <a:srgbClr val="000080"/>
                </a:solidFill>
                <a:latin typeface="Calibri" panose="020F0502020204030204" pitchFamily="34" charset="0"/>
                <a:cs typeface="Times New Roman" panose="02020603050405020304" pitchFamily="18" charset="0"/>
              </a:rPr>
              <a:t>Information Technology </a:t>
            </a:r>
            <a:r>
              <a:rPr lang="en-IE" sz="2500" b="1" dirty="0" smtClean="0">
                <a:solidFill>
                  <a:srgbClr val="000080"/>
                </a:solidFill>
                <a:latin typeface="Calibri" panose="020F0502020204030204" pitchFamily="34" charset="0"/>
                <a:cs typeface="Times New Roman" panose="02020603050405020304" pitchFamily="18" charset="0"/>
              </a:rPr>
              <a:t>Infrastructure</a:t>
            </a:r>
            <a:endParaRPr lang="en-US" sz="2500" b="1" dirty="0">
              <a:solidFill>
                <a:srgbClr val="000080"/>
              </a:solidFill>
              <a:latin typeface="Calibri" panose="020F0502020204030204" pitchFamily="34" charset="0"/>
              <a:cs typeface="Times New Roman" panose="02020603050405020304" pitchFamily="18" charset="0"/>
            </a:endParaRPr>
          </a:p>
        </p:txBody>
      </p:sp>
      <p:cxnSp>
        <p:nvCxnSpPr>
          <p:cNvPr id="5" name="Straight Connector 4"/>
          <p:cNvCxnSpPr/>
          <p:nvPr/>
        </p:nvCxnSpPr>
        <p:spPr>
          <a:xfrm>
            <a:off x="683568" y="0"/>
            <a:ext cx="0" cy="188640"/>
          </a:xfrm>
          <a:prstGeom prst="line">
            <a:avLst/>
          </a:prstGeom>
          <a:ln w="28575">
            <a:solidFill>
              <a:srgbClr val="000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63888" y="0"/>
            <a:ext cx="0" cy="188640"/>
          </a:xfrm>
          <a:prstGeom prst="line">
            <a:avLst/>
          </a:prstGeom>
          <a:ln w="28575">
            <a:solidFill>
              <a:srgbClr val="00008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8184" y="1383159"/>
            <a:ext cx="2915816" cy="461665"/>
          </a:xfrm>
          <a:prstGeom prst="rect">
            <a:avLst/>
          </a:prstGeom>
          <a:solidFill>
            <a:srgbClr val="FF6600"/>
          </a:solidFill>
        </p:spPr>
        <p:txBody>
          <a:bodyPr wrap="square" rtlCol="0">
            <a:spAutoFit/>
          </a:bodyPr>
          <a:lstStyle/>
          <a:p>
            <a:pPr algn="ctr"/>
            <a:r>
              <a:rPr lang="en-GB" sz="2400" b="1" dirty="0" smtClean="0">
                <a:solidFill>
                  <a:schemeClr val="bg1"/>
                </a:solidFill>
              </a:rPr>
              <a:t>Chapter </a:t>
            </a:r>
            <a:r>
              <a:rPr lang="en-GB" sz="2400" b="1" dirty="0">
                <a:solidFill>
                  <a:schemeClr val="bg1"/>
                </a:solidFill>
              </a:rPr>
              <a:t>7</a:t>
            </a:r>
            <a:endParaRPr lang="en-GB" sz="2400" b="1" dirty="0" smtClean="0">
              <a:solidFill>
                <a:schemeClr val="bg1"/>
              </a:solidFill>
            </a:endParaRPr>
          </a:p>
        </p:txBody>
      </p:sp>
      <p:pic>
        <p:nvPicPr>
          <p:cNvPr id="1026" name="Picture 2" descr="http://4.bp.blogspot.com/-Bv8pHqIHT9s/UVImLXf8qPI/AAAAAAAAAgs/-gpM2BYBXrE/s1600/telecommunicatio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3978722"/>
            <a:ext cx="3611603" cy="27087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2710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nSpc>
                <a:spcPct val="110000"/>
              </a:lnSpc>
              <a:spcAft>
                <a:spcPts val="1200"/>
              </a:spcAft>
            </a:pPr>
            <a:r>
              <a:rPr lang="en-US" sz="4000" b="1" dirty="0" smtClean="0">
                <a:solidFill>
                  <a:srgbClr val="000080"/>
                </a:solidFill>
                <a:latin typeface="+mj-lt"/>
              </a:rPr>
              <a:t>Packet switching</a:t>
            </a:r>
            <a:endParaRPr lang="en-US" sz="4000" b="1" dirty="0">
              <a:solidFill>
                <a:srgbClr val="000080"/>
              </a:solidFill>
              <a:effectLst>
                <a:outerShdw blurRad="38100" dist="38100" dir="2700000" algn="tl">
                  <a:srgbClr val="C0C0C0"/>
                </a:outerShdw>
              </a:effectLst>
              <a:latin typeface="+mj-lt"/>
            </a:endParaRPr>
          </a:p>
        </p:txBody>
      </p:sp>
      <p:sp>
        <p:nvSpPr>
          <p:cNvPr id="876546" name="Rectangle 9"/>
          <p:cNvSpPr>
            <a:spLocks noChangeArrowheads="1"/>
          </p:cNvSpPr>
          <p:nvPr/>
        </p:nvSpPr>
        <p:spPr bwMode="auto">
          <a:xfrm>
            <a:off x="457200" y="1600200"/>
            <a:ext cx="4546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0" rIns="90488" bIns="44450"/>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10000"/>
              </a:lnSpc>
              <a:spcAft>
                <a:spcPts val="1200"/>
              </a:spcAft>
              <a:buFontTx/>
              <a:buChar char="•"/>
            </a:pPr>
            <a:r>
              <a:rPr lang="en-US" sz="2200" dirty="0">
                <a:solidFill>
                  <a:srgbClr val="000080"/>
                </a:solidFill>
                <a:latin typeface="+mj-lt"/>
                <a:cs typeface="Times New Roman" panose="02020603050405020304" pitchFamily="18" charset="0"/>
              </a:rPr>
              <a:t>M</a:t>
            </a:r>
            <a:r>
              <a:rPr lang="en-US" sz="2200" dirty="0">
                <a:solidFill>
                  <a:srgbClr val="000080"/>
                </a:solidFill>
                <a:latin typeface="+mj-lt"/>
              </a:rPr>
              <a:t>ethod of slicing digital messages into parcels (packets), sending packets along different communication paths as they become available, and then reassembling packets at destination</a:t>
            </a:r>
          </a:p>
          <a:p>
            <a:pPr>
              <a:lnSpc>
                <a:spcPct val="110000"/>
              </a:lnSpc>
              <a:spcAft>
                <a:spcPts val="1200"/>
              </a:spcAft>
              <a:buFontTx/>
              <a:buChar char="•"/>
            </a:pPr>
            <a:r>
              <a:rPr lang="en-US" sz="2200" dirty="0">
                <a:solidFill>
                  <a:srgbClr val="000080"/>
                </a:solidFill>
                <a:latin typeface="+mj-lt"/>
                <a:cs typeface="Times New Roman" panose="02020603050405020304" pitchFamily="18" charset="0"/>
              </a:rPr>
              <a:t>Previous circuit-switched networks required assembly of complete point-to-point circuit</a:t>
            </a:r>
          </a:p>
          <a:p>
            <a:pPr>
              <a:lnSpc>
                <a:spcPct val="110000"/>
              </a:lnSpc>
              <a:spcAft>
                <a:spcPts val="1200"/>
              </a:spcAft>
              <a:buFontTx/>
              <a:buChar char="•"/>
            </a:pPr>
            <a:r>
              <a:rPr lang="en-US" sz="2200" dirty="0">
                <a:solidFill>
                  <a:srgbClr val="000080"/>
                </a:solidFill>
                <a:latin typeface="+mj-lt"/>
                <a:cs typeface="Times New Roman" panose="02020603050405020304" pitchFamily="18" charset="0"/>
              </a:rPr>
              <a:t>Packet switching more efficient use of network’s communications capacity</a:t>
            </a:r>
          </a:p>
        </p:txBody>
      </p:sp>
    </p:spTree>
    <p:controls>
      <mc:AlternateContent xmlns:mc="http://schemas.openxmlformats.org/markup-compatibility/2006">
        <mc:Choice xmlns:v="urn:schemas-microsoft-com:vml" Requires="v">
          <p:control spid="89138" name="ShockwaveFlash1" r:id="rId2" imgW="3087720" imgH="1728720"/>
        </mc:Choice>
        <mc:Fallback>
          <p:control name="ShockwaveFlash1" r:id="rId2" imgW="3087720" imgH="17287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5626100" y="2349500"/>
                  <a:ext cx="3087688" cy="17287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82587653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97738" cy="1143000"/>
          </a:xfrm>
        </p:spPr>
        <p:txBody>
          <a:bodyPr/>
          <a:lstStyle/>
          <a:p>
            <a:r>
              <a:rPr lang="en-US" dirty="0"/>
              <a:t>Packet-Switched Networks and Packet </a:t>
            </a:r>
            <a:r>
              <a:rPr lang="en-US" dirty="0" smtClean="0"/>
              <a:t>Communications</a:t>
            </a:r>
            <a:endParaRPr lang="en-IE" dirty="0"/>
          </a:p>
        </p:txBody>
      </p:sp>
      <p:sp>
        <p:nvSpPr>
          <p:cNvPr id="5" name="Date Placeholder 1"/>
          <p:cNvSpPr>
            <a:spLocks noGrp="1"/>
          </p:cNvSpPr>
          <p:nvPr>
            <p:ph type="dt" sz="half" idx="10"/>
          </p:nvPr>
        </p:nvSpPr>
        <p:spPr/>
        <p:txBody>
          <a:bodyPr/>
          <a:lstStyle/>
          <a:p>
            <a:r>
              <a:rPr lang="en-US"/>
              <a:t>MFIS – Section 7</a:t>
            </a:r>
          </a:p>
        </p:txBody>
      </p:sp>
      <p:sp>
        <p:nvSpPr>
          <p:cNvPr id="6" name="Footer Placeholder 2"/>
          <p:cNvSpPr>
            <a:spLocks noGrp="1"/>
          </p:cNvSpPr>
          <p:nvPr>
            <p:ph type="ftr" sz="quarter" idx="11"/>
          </p:nvPr>
        </p:nvSpPr>
        <p:spPr/>
        <p:txBody>
          <a:bodyPr/>
          <a:lstStyle/>
          <a:p>
            <a:r>
              <a:rPr lang="en-US"/>
              <a:t>Dr. Eugene F.M. O’Loughlin</a:t>
            </a:r>
          </a:p>
        </p:txBody>
      </p:sp>
      <p:pic>
        <p:nvPicPr>
          <p:cNvPr id="8785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76475"/>
            <a:ext cx="750411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8597" name="Text Box 6"/>
          <p:cNvSpPr txBox="1">
            <a:spLocks noChangeArrowheads="1"/>
          </p:cNvSpPr>
          <p:nvPr/>
        </p:nvSpPr>
        <p:spPr bwMode="auto">
          <a:xfrm>
            <a:off x="4788346" y="1412776"/>
            <a:ext cx="4248150" cy="2123658"/>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200" b="1" dirty="0">
                <a:solidFill>
                  <a:srgbClr val="000080"/>
                </a:solidFill>
                <a:latin typeface="+mj-lt"/>
              </a:rPr>
              <a:t>Data are grouped into small packets, which are transmitted independently over various Communications channels and reassembled at their final destination</a:t>
            </a:r>
            <a:r>
              <a:rPr lang="en-US" b="1" dirty="0">
                <a:latin typeface="+mj-lt"/>
              </a:rPr>
              <a:t>.</a:t>
            </a:r>
          </a:p>
        </p:txBody>
      </p:sp>
      <p:sp>
        <p:nvSpPr>
          <p:cNvPr id="9" name="Rectangle 8"/>
          <p:cNvSpPr>
            <a:spLocks noChangeArrowheads="1"/>
          </p:cNvSpPr>
          <p:nvPr/>
        </p:nvSpPr>
        <p:spPr bwMode="auto">
          <a:xfrm>
            <a:off x="2484438" y="152400"/>
            <a:ext cx="6659562"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262420700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4000" b="1" dirty="0" smtClean="0">
                <a:solidFill>
                  <a:srgbClr val="000080"/>
                </a:solidFill>
                <a:latin typeface="+mj-lt"/>
              </a:rPr>
              <a:t/>
            </a:r>
            <a:br>
              <a:rPr lang="en-US" sz="4000" b="1" dirty="0" smtClean="0">
                <a:solidFill>
                  <a:srgbClr val="000080"/>
                </a:solidFill>
                <a:latin typeface="+mj-lt"/>
              </a:rPr>
            </a:br>
            <a:r>
              <a:rPr lang="en-US" sz="4000" b="1" dirty="0" smtClean="0">
                <a:solidFill>
                  <a:srgbClr val="000080"/>
                </a:solidFill>
                <a:latin typeface="+mj-lt"/>
              </a:rPr>
              <a:t>TCP/IP and connectivity</a:t>
            </a:r>
            <a:r>
              <a:rPr lang="en-US" sz="4000" b="1" dirty="0" smtClean="0">
                <a:solidFill>
                  <a:srgbClr val="000080"/>
                </a:solidFill>
                <a:effectLst>
                  <a:outerShdw blurRad="38100" dist="38100" dir="2700000" algn="tl">
                    <a:srgbClr val="C0C0C0"/>
                  </a:outerShdw>
                </a:effectLst>
                <a:latin typeface="+mj-lt"/>
              </a:rPr>
              <a:t/>
            </a:r>
            <a:br>
              <a:rPr lang="en-US" sz="4000" b="1" dirty="0" smtClean="0">
                <a:solidFill>
                  <a:srgbClr val="000080"/>
                </a:solidFill>
                <a:effectLst>
                  <a:outerShdw blurRad="38100" dist="38100" dir="2700000" algn="tl">
                    <a:srgbClr val="C0C0C0"/>
                  </a:outerShdw>
                </a:effectLst>
                <a:latin typeface="+mj-lt"/>
              </a:rPr>
            </a:br>
            <a:endParaRPr lang="en-IE" sz="4000" dirty="0">
              <a:solidFill>
                <a:srgbClr val="000080"/>
              </a:solidFill>
              <a:latin typeface="+mj-lt"/>
            </a:endParaRPr>
          </a:p>
        </p:txBody>
      </p:sp>
      <p:sp>
        <p:nvSpPr>
          <p:cNvPr id="6" name="Content Placeholder 5"/>
          <p:cNvSpPr>
            <a:spLocks noGrp="1"/>
          </p:cNvSpPr>
          <p:nvPr>
            <p:ph idx="1"/>
          </p:nvPr>
        </p:nvSpPr>
        <p:spPr/>
        <p:txBody>
          <a:bodyPr>
            <a:normAutofit fontScale="92500" lnSpcReduction="10000"/>
          </a:bodyPr>
          <a:lstStyle/>
          <a:p>
            <a:pPr marL="0" indent="0">
              <a:spcAft>
                <a:spcPts val="600"/>
              </a:spcAft>
              <a:buNone/>
            </a:pPr>
            <a:r>
              <a:rPr lang="en-US" sz="2200" b="1" dirty="0">
                <a:cs typeface="Times New Roman" panose="02020603050405020304" pitchFamily="18" charset="0"/>
              </a:rPr>
              <a:t>Connectivity between computers enabled by protocols</a:t>
            </a:r>
          </a:p>
          <a:p>
            <a:pPr marL="358775" lvl="1">
              <a:spcAft>
                <a:spcPts val="600"/>
              </a:spcAft>
              <a:buFontTx/>
              <a:buChar char="•"/>
            </a:pPr>
            <a:r>
              <a:rPr lang="en-US" sz="2200" b="1" dirty="0">
                <a:cs typeface="Times New Roman" panose="02020603050405020304" pitchFamily="18" charset="0"/>
              </a:rPr>
              <a:t>Protocols: </a:t>
            </a:r>
            <a:r>
              <a:rPr lang="en-US" sz="2200" dirty="0">
                <a:cs typeface="Times New Roman" panose="02020603050405020304" pitchFamily="18" charset="0"/>
              </a:rPr>
              <a:t>Rules that govern transmission of information between two points</a:t>
            </a:r>
          </a:p>
          <a:p>
            <a:pPr marL="358775" lvl="1">
              <a:spcAft>
                <a:spcPts val="600"/>
              </a:spcAft>
              <a:buFontTx/>
              <a:buChar char="•"/>
            </a:pPr>
            <a:r>
              <a:rPr lang="en-US" sz="2200" b="1" dirty="0">
                <a:cs typeface="Times New Roman" panose="02020603050405020304" pitchFamily="18" charset="0"/>
              </a:rPr>
              <a:t>Transmission Control Protocol/Internet Protocol (TCP/IP) </a:t>
            </a:r>
          </a:p>
          <a:p>
            <a:pPr marL="717550" lvl="2">
              <a:spcAft>
                <a:spcPts val="600"/>
              </a:spcAft>
              <a:buFont typeface="Calibri" panose="020F0502020204030204" pitchFamily="34" charset="0"/>
              <a:buChar char="‒"/>
            </a:pPr>
            <a:r>
              <a:rPr lang="en-US" sz="2200" dirty="0">
                <a:cs typeface="Times New Roman" panose="02020603050405020304" pitchFamily="18" charset="0"/>
              </a:rPr>
              <a:t>Common worldwide standard that is basis for Internet</a:t>
            </a:r>
          </a:p>
          <a:p>
            <a:pPr marL="358775" lvl="1">
              <a:spcAft>
                <a:spcPts val="600"/>
              </a:spcAft>
              <a:buFontTx/>
              <a:buChar char="•"/>
            </a:pPr>
            <a:r>
              <a:rPr lang="en-US" sz="2200" b="1" dirty="0">
                <a:cs typeface="Times New Roman" panose="02020603050405020304" pitchFamily="18" charset="0"/>
              </a:rPr>
              <a:t>Department of Defense reference model for TCP/IP</a:t>
            </a:r>
          </a:p>
          <a:p>
            <a:pPr marL="717550" lvl="2">
              <a:spcAft>
                <a:spcPts val="600"/>
              </a:spcAft>
              <a:buFont typeface="Calibri" panose="020F0502020204030204" pitchFamily="34" charset="0"/>
              <a:buChar char="‒"/>
            </a:pPr>
            <a:r>
              <a:rPr lang="en-US" sz="2200" b="1" dirty="0">
                <a:cs typeface="Times New Roman" panose="02020603050405020304" pitchFamily="18" charset="0"/>
              </a:rPr>
              <a:t>Four layers</a:t>
            </a:r>
          </a:p>
          <a:p>
            <a:pPr marL="1165225" lvl="3">
              <a:spcAft>
                <a:spcPts val="600"/>
              </a:spcAft>
              <a:buFont typeface="Courier New" panose="02070309020205020404" pitchFamily="49" charset="0"/>
              <a:buChar char="o"/>
            </a:pPr>
            <a:r>
              <a:rPr lang="en-US" sz="2200" dirty="0">
                <a:cs typeface="Times New Roman" panose="02020603050405020304" pitchFamily="18" charset="0"/>
              </a:rPr>
              <a:t>Application layer</a:t>
            </a:r>
          </a:p>
          <a:p>
            <a:pPr marL="1165225" lvl="3">
              <a:spcAft>
                <a:spcPts val="600"/>
              </a:spcAft>
              <a:buFont typeface="Courier New" panose="02070309020205020404" pitchFamily="49" charset="0"/>
              <a:buChar char="o"/>
            </a:pPr>
            <a:r>
              <a:rPr lang="en-US" sz="2200" dirty="0">
                <a:cs typeface="Times New Roman" panose="02020603050405020304" pitchFamily="18" charset="0"/>
              </a:rPr>
              <a:t>Transport layer</a:t>
            </a:r>
          </a:p>
          <a:p>
            <a:pPr marL="1165225" lvl="3">
              <a:spcAft>
                <a:spcPts val="600"/>
              </a:spcAft>
              <a:buFont typeface="Courier New" panose="02070309020205020404" pitchFamily="49" charset="0"/>
              <a:buChar char="o"/>
            </a:pPr>
            <a:r>
              <a:rPr lang="en-US" sz="2200" dirty="0">
                <a:cs typeface="Times New Roman" panose="02020603050405020304" pitchFamily="18" charset="0"/>
              </a:rPr>
              <a:t>Internet layer</a:t>
            </a:r>
          </a:p>
          <a:p>
            <a:pPr marL="1165225" lvl="3">
              <a:spcAft>
                <a:spcPts val="600"/>
              </a:spcAft>
              <a:buFont typeface="Courier New" panose="02070309020205020404" pitchFamily="49" charset="0"/>
              <a:buChar char="o"/>
            </a:pPr>
            <a:r>
              <a:rPr lang="en-US" sz="2200" dirty="0">
                <a:cs typeface="Times New Roman" panose="02020603050405020304" pitchFamily="18" charset="0"/>
              </a:rPr>
              <a:t>Network interface layer</a:t>
            </a:r>
          </a:p>
          <a:p>
            <a:endParaRPr lang="en-IE" dirty="0"/>
          </a:p>
        </p:txBody>
      </p:sp>
    </p:spTree>
    <p:extLst>
      <p:ext uri="{BB962C8B-B14F-4D97-AF65-F5344CB8AC3E}">
        <p14:creationId xmlns:p14="http://schemas.microsoft.com/office/powerpoint/2010/main" val="253977858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p:txBody>
          <a:bodyPr/>
          <a:lstStyle/>
          <a:p>
            <a:r>
              <a:rPr lang="en-GB"/>
              <a:t>DNS and TCP/IP</a:t>
            </a:r>
            <a:endParaRPr lang="en-US"/>
          </a:p>
        </p:txBody>
      </p:sp>
      <p:sp>
        <p:nvSpPr>
          <p:cNvPr id="952323" name="Rectangle 3"/>
          <p:cNvSpPr>
            <a:spLocks noGrp="1" noChangeArrowheads="1"/>
          </p:cNvSpPr>
          <p:nvPr>
            <p:ph idx="1"/>
          </p:nvPr>
        </p:nvSpPr>
        <p:spPr/>
        <p:txBody>
          <a:bodyPr>
            <a:normAutofit/>
          </a:bodyPr>
          <a:lstStyle/>
          <a:p>
            <a:pPr marL="457200" indent="-457200">
              <a:lnSpc>
                <a:spcPct val="90000"/>
              </a:lnSpc>
            </a:pPr>
            <a:r>
              <a:rPr lang="en-US" sz="2500" dirty="0"/>
              <a:t>Define an address</a:t>
            </a:r>
          </a:p>
          <a:p>
            <a:pPr marL="457200" indent="-457200">
              <a:lnSpc>
                <a:spcPct val="90000"/>
              </a:lnSpc>
            </a:pPr>
            <a:endParaRPr lang="en-US" sz="2500" dirty="0"/>
          </a:p>
          <a:p>
            <a:pPr marL="457200" indent="-457200">
              <a:lnSpc>
                <a:spcPct val="90000"/>
              </a:lnSpc>
            </a:pPr>
            <a:r>
              <a:rPr lang="en-US" sz="2500" dirty="0"/>
              <a:t>TCP/IP will make:</a:t>
            </a:r>
            <a:br>
              <a:rPr lang="en-US" sz="2500" dirty="0"/>
            </a:br>
            <a:endParaRPr lang="en-US" sz="2500" dirty="0"/>
          </a:p>
          <a:p>
            <a:pPr marL="538163" lvl="1" indent="-449263">
              <a:lnSpc>
                <a:spcPct val="90000"/>
              </a:lnSpc>
              <a:buSzTx/>
              <a:buFont typeface="Wingdings" panose="05000000000000000000" pitchFamily="2" charset="2"/>
              <a:buAutoNum type="arabicPeriod"/>
            </a:pPr>
            <a:r>
              <a:rPr lang="en-US" sz="2500" dirty="0" smtClean="0"/>
              <a:t>A </a:t>
            </a:r>
            <a:r>
              <a:rPr lang="en-US" sz="2500" dirty="0"/>
              <a:t>call out to a DNS-server, asking for the IP of </a:t>
            </a:r>
            <a:r>
              <a:rPr lang="en-US" sz="2500" b="1" i="1" dirty="0"/>
              <a:t>someserver.com</a:t>
            </a:r>
          </a:p>
          <a:p>
            <a:pPr marL="538163" lvl="1" indent="-449263">
              <a:lnSpc>
                <a:spcPct val="90000"/>
              </a:lnSpc>
              <a:buSzTx/>
              <a:buFont typeface="Wingdings" panose="05000000000000000000" pitchFamily="2" charset="2"/>
              <a:buAutoNum type="arabicPeriod"/>
            </a:pPr>
            <a:r>
              <a:rPr lang="en-US" sz="2500" dirty="0" smtClean="0"/>
              <a:t>The </a:t>
            </a:r>
            <a:r>
              <a:rPr lang="en-US" sz="2500" dirty="0"/>
              <a:t>DNS server will reply </a:t>
            </a:r>
            <a:br>
              <a:rPr lang="en-US" sz="2500" dirty="0"/>
            </a:br>
            <a:r>
              <a:rPr lang="en-US" sz="2500" dirty="0"/>
              <a:t>with the IP-address (in this example </a:t>
            </a:r>
            <a:r>
              <a:rPr lang="en-US" sz="2500" b="1" i="1" dirty="0"/>
              <a:t>192.5.6.111</a:t>
            </a:r>
            <a:r>
              <a:rPr lang="en-US" sz="2500" dirty="0"/>
              <a:t>)</a:t>
            </a:r>
          </a:p>
          <a:p>
            <a:pPr marL="538163" lvl="1" indent="-449263">
              <a:lnSpc>
                <a:spcPct val="90000"/>
              </a:lnSpc>
              <a:buSzTx/>
              <a:buFont typeface="Wingdings" panose="05000000000000000000" pitchFamily="2" charset="2"/>
              <a:buAutoNum type="arabicPeriod"/>
            </a:pPr>
            <a:r>
              <a:rPr lang="en-US" sz="2500" dirty="0"/>
              <a:t>TCP/IP now makes the connection to the requested server </a:t>
            </a:r>
            <a:r>
              <a:rPr lang="en-US" sz="2500" b="1" i="1" dirty="0"/>
              <a:t>someserver.com</a:t>
            </a:r>
            <a:r>
              <a:rPr lang="en-US" sz="2500" dirty="0"/>
              <a:t>, </a:t>
            </a:r>
            <a:br>
              <a:rPr lang="en-US" sz="2500" dirty="0"/>
            </a:br>
            <a:r>
              <a:rPr lang="en-US" sz="2500" dirty="0"/>
              <a:t>using the IP-address 1</a:t>
            </a:r>
            <a:r>
              <a:rPr lang="en-US" sz="2500" b="1" i="1" dirty="0"/>
              <a:t>92.5.6.111</a:t>
            </a:r>
          </a:p>
        </p:txBody>
      </p:sp>
      <p:pic>
        <p:nvPicPr>
          <p:cNvPr id="952325" name="Picture 5" descr="tcpipdn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6960" y="5081367"/>
            <a:ext cx="1763688" cy="1665253"/>
          </a:xfrm>
          <a:prstGeom prst="rect">
            <a:avLst/>
          </a:prstGeom>
          <a:noFill/>
          <a:extLst>
            <a:ext uri="{909E8E84-426E-40DD-AFC4-6F175D3DCCD1}">
              <a14:hiddenFill xmlns:a14="http://schemas.microsoft.com/office/drawing/2010/main">
                <a:solidFill>
                  <a:srgbClr val="FFFFFF"/>
                </a:solidFill>
              </a14:hiddenFill>
            </a:ext>
          </a:extLst>
        </p:spPr>
      </p:pic>
      <p:pic>
        <p:nvPicPr>
          <p:cNvPr id="82946" name="Picture 2" descr="http://www.skullbox.net/tc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398" y="1484784"/>
            <a:ext cx="23812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31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398966" cy="1143000"/>
          </a:xfrm>
        </p:spPr>
        <p:txBody>
          <a:bodyPr/>
          <a:lstStyle/>
          <a:p>
            <a:r>
              <a:rPr lang="en-US" sz="3500" dirty="0" smtClean="0"/>
              <a:t/>
            </a:r>
            <a:br>
              <a:rPr lang="en-US" sz="3500" dirty="0" smtClean="0"/>
            </a:br>
            <a:r>
              <a:rPr lang="en-US" sz="3000" dirty="0" smtClean="0"/>
              <a:t>The </a:t>
            </a:r>
            <a:r>
              <a:rPr lang="en-US" sz="3000" dirty="0"/>
              <a:t>Transmission Control Protocol/Internet Protocol (TCP/IP) Reference Model</a:t>
            </a:r>
            <a:r>
              <a:rPr lang="en-US" sz="3500" dirty="0">
                <a:solidFill>
                  <a:schemeClr val="bg1"/>
                </a:solidFill>
                <a:effectLst>
                  <a:outerShdw blurRad="38100" dist="38100" dir="2700000" algn="tl">
                    <a:srgbClr val="C0C0C0"/>
                  </a:outerShdw>
                </a:effectLst>
              </a:rPr>
              <a:t/>
            </a:r>
            <a:br>
              <a:rPr lang="en-US" sz="3500" dirty="0">
                <a:solidFill>
                  <a:schemeClr val="bg1"/>
                </a:solidFill>
                <a:effectLst>
                  <a:outerShdw blurRad="38100" dist="38100" dir="2700000" algn="tl">
                    <a:srgbClr val="C0C0C0"/>
                  </a:outerShdw>
                </a:effectLst>
              </a:rPr>
            </a:br>
            <a:endParaRPr lang="en-IE" sz="3500" dirty="0"/>
          </a:p>
        </p:txBody>
      </p:sp>
      <p:pic>
        <p:nvPicPr>
          <p:cNvPr id="882693" name="Picture 9"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44824"/>
            <a:ext cx="2667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
        <p:nvSpPr>
          <p:cNvPr id="92172" name="Rectangle 12"/>
          <p:cNvSpPr>
            <a:spLocks noChangeArrowheads="1"/>
          </p:cNvSpPr>
          <p:nvPr/>
        </p:nvSpPr>
        <p:spPr bwMode="auto">
          <a:xfrm>
            <a:off x="3707904" y="1628800"/>
            <a:ext cx="5148262" cy="4392488"/>
          </a:xfrm>
          <a:prstGeom prst="rect">
            <a:avLst/>
          </a:prstGeom>
          <a:solidFill>
            <a:schemeClr val="bg1">
              <a:lumMod val="95000"/>
            </a:schemeClr>
          </a:solidFill>
          <a:ln w="12700">
            <a:solidFill>
              <a:srgbClr val="FF6600"/>
            </a:solidFill>
            <a:miter lim="800000"/>
            <a:headEnd/>
            <a:tailEnd/>
          </a:ln>
          <a:effectLst/>
        </p:spPr>
        <p:txBody>
          <a:bodyPr lIns="90488" tIns="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600"/>
              </a:spcAft>
            </a:pPr>
            <a:r>
              <a:rPr lang="en-US" b="1" dirty="0">
                <a:solidFill>
                  <a:srgbClr val="000080"/>
                </a:solidFill>
                <a:latin typeface="+mj-lt"/>
                <a:cs typeface="Times New Roman" panose="02020603050405020304" pitchFamily="18" charset="0"/>
              </a:rPr>
              <a:t>Application Layer:</a:t>
            </a:r>
          </a:p>
          <a:p>
            <a:pPr marL="358775" lvl="1">
              <a:spcAft>
                <a:spcPts val="600"/>
              </a:spcAft>
              <a:buFontTx/>
              <a:buChar char="•"/>
            </a:pPr>
            <a:r>
              <a:rPr lang="en-IE" dirty="0">
                <a:solidFill>
                  <a:srgbClr val="000080"/>
                </a:solidFill>
                <a:latin typeface="+mj-lt"/>
              </a:rPr>
              <a:t>Enable client application programs to access the other layers, and defines the protocols that applications use to exchange data, </a:t>
            </a:r>
            <a:r>
              <a:rPr lang="en-IE" dirty="0" err="1">
                <a:solidFill>
                  <a:srgbClr val="000080"/>
                </a:solidFill>
                <a:latin typeface="+mj-lt"/>
              </a:rPr>
              <a:t>eg</a:t>
            </a:r>
            <a:r>
              <a:rPr lang="en-IE" dirty="0">
                <a:solidFill>
                  <a:srgbClr val="000080"/>
                </a:solidFill>
                <a:latin typeface="+mj-lt"/>
              </a:rPr>
              <a:t> HTTP</a:t>
            </a:r>
          </a:p>
          <a:p>
            <a:pPr marL="0" indent="0">
              <a:spcAft>
                <a:spcPts val="600"/>
              </a:spcAft>
            </a:pPr>
            <a:r>
              <a:rPr lang="en-IE" b="1" dirty="0">
                <a:solidFill>
                  <a:srgbClr val="000080"/>
                </a:solidFill>
                <a:latin typeface="+mj-lt"/>
                <a:cs typeface="Times New Roman" panose="02020603050405020304" pitchFamily="18" charset="0"/>
              </a:rPr>
              <a:t>Transport Layer:</a:t>
            </a:r>
          </a:p>
          <a:p>
            <a:pPr marL="358775" lvl="1">
              <a:spcAft>
                <a:spcPts val="600"/>
              </a:spcAft>
              <a:buFontTx/>
              <a:buChar char="•"/>
            </a:pPr>
            <a:r>
              <a:rPr lang="en-IE" dirty="0">
                <a:solidFill>
                  <a:srgbClr val="000080"/>
                </a:solidFill>
                <a:latin typeface="+mj-lt"/>
                <a:cs typeface="Times New Roman" panose="02020603050405020304" pitchFamily="18" charset="0"/>
              </a:rPr>
              <a:t>Provides application layer with communication services, </a:t>
            </a:r>
            <a:r>
              <a:rPr lang="en-IE" dirty="0" err="1">
                <a:solidFill>
                  <a:srgbClr val="000080"/>
                </a:solidFill>
                <a:latin typeface="+mj-lt"/>
                <a:cs typeface="Times New Roman" panose="02020603050405020304" pitchFamily="18" charset="0"/>
              </a:rPr>
              <a:t>eg</a:t>
            </a:r>
            <a:r>
              <a:rPr lang="en-IE" dirty="0">
                <a:solidFill>
                  <a:srgbClr val="000080"/>
                </a:solidFill>
                <a:latin typeface="+mj-lt"/>
                <a:cs typeface="Times New Roman" panose="02020603050405020304" pitchFamily="18" charset="0"/>
              </a:rPr>
              <a:t> TCP</a:t>
            </a:r>
          </a:p>
          <a:p>
            <a:pPr marL="0" indent="0">
              <a:spcAft>
                <a:spcPts val="600"/>
              </a:spcAft>
            </a:pPr>
            <a:r>
              <a:rPr lang="en-IE" b="1" dirty="0">
                <a:solidFill>
                  <a:srgbClr val="000080"/>
                </a:solidFill>
                <a:latin typeface="+mj-lt"/>
                <a:cs typeface="Times New Roman" panose="02020603050405020304" pitchFamily="18" charset="0"/>
              </a:rPr>
              <a:t>Internet Layer:</a:t>
            </a:r>
          </a:p>
          <a:p>
            <a:pPr marL="358775" lvl="1">
              <a:spcAft>
                <a:spcPts val="600"/>
              </a:spcAft>
              <a:buFontTx/>
              <a:buChar char="•"/>
            </a:pPr>
            <a:r>
              <a:rPr lang="en-GB" dirty="0">
                <a:solidFill>
                  <a:srgbClr val="000080"/>
                </a:solidFill>
                <a:latin typeface="+mj-lt"/>
                <a:cs typeface="Times New Roman" panose="02020603050405020304" pitchFamily="18" charset="0"/>
              </a:rPr>
              <a:t>Responsible for addressing, routing, and packaging data packets called IP datagrams</a:t>
            </a:r>
          </a:p>
          <a:p>
            <a:pPr marL="0" indent="0">
              <a:spcAft>
                <a:spcPts val="600"/>
              </a:spcAft>
            </a:pPr>
            <a:r>
              <a:rPr lang="en-GB" b="1" dirty="0">
                <a:solidFill>
                  <a:srgbClr val="000080"/>
                </a:solidFill>
                <a:latin typeface="+mj-lt"/>
                <a:cs typeface="Times New Roman" panose="02020603050405020304" pitchFamily="18" charset="0"/>
              </a:rPr>
              <a:t>Network Interface Layer:</a:t>
            </a:r>
          </a:p>
          <a:p>
            <a:pPr marL="358775" lvl="1">
              <a:spcAft>
                <a:spcPts val="600"/>
              </a:spcAft>
              <a:buFontTx/>
              <a:buChar char="•"/>
            </a:pPr>
            <a:r>
              <a:rPr lang="en-GB" dirty="0">
                <a:solidFill>
                  <a:srgbClr val="000080"/>
                </a:solidFill>
                <a:latin typeface="+mj-lt"/>
                <a:cs typeface="Times New Roman" panose="02020603050405020304" pitchFamily="18" charset="0"/>
              </a:rPr>
              <a:t>Responsible for placing packets on and receiving them from the network</a:t>
            </a:r>
            <a:endParaRPr lang="en-US" dirty="0">
              <a:solidFill>
                <a:srgbClr val="000080"/>
              </a:solidFill>
              <a:latin typeface="+mj-lt"/>
              <a:cs typeface="Times New Roman" panose="02020603050405020304" pitchFamily="18" charset="0"/>
            </a:endParaRPr>
          </a:p>
        </p:txBody>
      </p:sp>
    </p:spTree>
    <p:extLst>
      <p:ext uri="{BB962C8B-B14F-4D97-AF65-F5344CB8AC3E}">
        <p14:creationId xmlns:p14="http://schemas.microsoft.com/office/powerpoint/2010/main" val="181724980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a:t>
            </a:r>
            <a:r>
              <a:rPr lang="en-US" dirty="0" smtClean="0"/>
              <a:t>Networks</a:t>
            </a:r>
            <a:endParaRPr lang="en-IE" dirty="0"/>
          </a:p>
        </p:txBody>
      </p:sp>
      <p:sp>
        <p:nvSpPr>
          <p:cNvPr id="92172" name="Rectangle 12"/>
          <p:cNvSpPr>
            <a:spLocks noChangeArrowheads="1"/>
          </p:cNvSpPr>
          <p:nvPr/>
        </p:nvSpPr>
        <p:spPr bwMode="auto">
          <a:xfrm>
            <a:off x="381000" y="1600200"/>
            <a:ext cx="8001000" cy="4876800"/>
          </a:xfrm>
          <a:prstGeom prst="rect">
            <a:avLst/>
          </a:prstGeom>
          <a:noFill/>
          <a:ln w="12700">
            <a:noFill/>
            <a:miter lim="800000"/>
            <a:headEnd/>
            <a:tailEnd/>
          </a:ln>
          <a:effectLst/>
        </p:spPr>
        <p:txBody>
          <a:bodyPr lIns="90488" tIns="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600"/>
              </a:spcAft>
            </a:pPr>
            <a:r>
              <a:rPr lang="en-US" sz="2400" b="1" dirty="0">
                <a:solidFill>
                  <a:srgbClr val="FF6600"/>
                </a:solidFill>
                <a:latin typeface="+mj-lt"/>
                <a:cs typeface="Times New Roman" panose="02020603050405020304" pitchFamily="18" charset="0"/>
              </a:rPr>
              <a:t>Signals: </a:t>
            </a:r>
          </a:p>
          <a:p>
            <a:pPr lvl="1">
              <a:spcAft>
                <a:spcPts val="600"/>
              </a:spcAft>
              <a:buFontTx/>
              <a:buChar char="•"/>
            </a:pPr>
            <a:r>
              <a:rPr lang="en-US" sz="2400" b="1" dirty="0" smtClean="0">
                <a:solidFill>
                  <a:srgbClr val="000080"/>
                </a:solidFill>
                <a:latin typeface="+mj-lt"/>
                <a:cs typeface="Times New Roman" panose="02020603050405020304" pitchFamily="18" charset="0"/>
              </a:rPr>
              <a:t>Digital </a:t>
            </a:r>
            <a:r>
              <a:rPr lang="en-US" sz="2400" b="1" dirty="0">
                <a:solidFill>
                  <a:srgbClr val="000080"/>
                </a:solidFill>
                <a:latin typeface="+mj-lt"/>
                <a:cs typeface="Times New Roman" panose="02020603050405020304" pitchFamily="18" charset="0"/>
              </a:rPr>
              <a:t>vs. analog</a:t>
            </a:r>
          </a:p>
          <a:p>
            <a:pPr>
              <a:spcAft>
                <a:spcPts val="600"/>
              </a:spcAft>
              <a:buFontTx/>
              <a:buChar char="•"/>
            </a:pPr>
            <a:endParaRPr lang="en-GB" sz="2400" b="1" dirty="0">
              <a:cs typeface="Times New Roman" panose="02020603050405020304" pitchFamily="18" charset="0"/>
            </a:endParaRPr>
          </a:p>
          <a:p>
            <a:pPr>
              <a:spcAft>
                <a:spcPts val="600"/>
              </a:spcAft>
              <a:buFontTx/>
              <a:buChar char="•"/>
            </a:pPr>
            <a:endParaRPr lang="en-GB" sz="2400" b="1" dirty="0">
              <a:cs typeface="Times New Roman" panose="02020603050405020304" pitchFamily="18" charset="0"/>
            </a:endParaRPr>
          </a:p>
          <a:p>
            <a:pPr>
              <a:spcAft>
                <a:spcPts val="600"/>
              </a:spcAft>
              <a:buFontTx/>
              <a:buChar char="•"/>
            </a:pPr>
            <a:endParaRPr lang="en-GB" sz="2400" b="1" dirty="0">
              <a:cs typeface="Times New Roman" panose="02020603050405020304" pitchFamily="18" charset="0"/>
            </a:endParaRPr>
          </a:p>
          <a:p>
            <a:pPr>
              <a:spcAft>
                <a:spcPts val="600"/>
              </a:spcAft>
            </a:pPr>
            <a:endParaRPr lang="en-US" sz="2400" b="1" dirty="0">
              <a:cs typeface="Times New Roman" panose="02020603050405020304" pitchFamily="18" charset="0"/>
            </a:endParaRPr>
          </a:p>
          <a:p>
            <a:pPr marL="0" indent="0">
              <a:spcAft>
                <a:spcPts val="600"/>
              </a:spcAft>
            </a:pPr>
            <a:r>
              <a:rPr lang="en-US" sz="2000" b="1" dirty="0" smtClean="0">
                <a:solidFill>
                  <a:srgbClr val="000080"/>
                </a:solidFill>
                <a:latin typeface="+mj-lt"/>
                <a:cs typeface="Times New Roman" panose="02020603050405020304" pitchFamily="18" charset="0"/>
              </a:rPr>
              <a:t>Modem</a:t>
            </a:r>
            <a:r>
              <a:rPr lang="en-US" sz="2000" b="1" dirty="0">
                <a:solidFill>
                  <a:srgbClr val="000080"/>
                </a:solidFill>
                <a:latin typeface="+mj-lt"/>
                <a:cs typeface="Times New Roman" panose="02020603050405020304" pitchFamily="18" charset="0"/>
              </a:rPr>
              <a:t>: Translates digital signals into analog form</a:t>
            </a:r>
          </a:p>
        </p:txBody>
      </p:sp>
      <p:sp>
        <p:nvSpPr>
          <p:cNvPr id="7" name="Rectangle 6"/>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spcBef>
                <a:spcPct val="50000"/>
              </a:spcBef>
            </a:pPr>
            <a:endParaRPr lang="en-US" sz="2400" b="1" dirty="0">
              <a:solidFill>
                <a:schemeClr val="bg1"/>
              </a:solidFill>
              <a:effectLst>
                <a:outerShdw blurRad="38100" dist="38100" dir="2700000" algn="tl">
                  <a:srgbClr val="C0C0C0"/>
                </a:outerShdw>
              </a:effectLst>
            </a:endParaRPr>
          </a:p>
        </p:txBody>
      </p:sp>
      <p:pic>
        <p:nvPicPr>
          <p:cNvPr id="884742" name="Picture 6" descr="e_zub-3-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21771" y="1491456"/>
            <a:ext cx="382905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88474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93" y="5297488"/>
            <a:ext cx="883761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21324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smtClean="0"/>
              <a:t>networks</a:t>
            </a:r>
            <a:endParaRPr lang="en-IE" dirty="0"/>
          </a:p>
        </p:txBody>
      </p:sp>
      <p:sp>
        <p:nvSpPr>
          <p:cNvPr id="6" name="Content Placeholder 5"/>
          <p:cNvSpPr>
            <a:spLocks noGrp="1"/>
          </p:cNvSpPr>
          <p:nvPr>
            <p:ph idx="1"/>
          </p:nvPr>
        </p:nvSpPr>
        <p:spPr/>
        <p:txBody>
          <a:bodyPr>
            <a:noAutofit/>
          </a:bodyPr>
          <a:lstStyle/>
          <a:p>
            <a:pPr marL="0" indent="0">
              <a:spcAft>
                <a:spcPts val="600"/>
              </a:spcAft>
              <a:buNone/>
            </a:pPr>
            <a:r>
              <a:rPr lang="en-US" sz="2100" b="1" dirty="0"/>
              <a:t>Local-area networks (LANs)</a:t>
            </a:r>
          </a:p>
          <a:p>
            <a:pPr marL="358775" lvl="1">
              <a:spcAft>
                <a:spcPts val="600"/>
              </a:spcAft>
              <a:buFontTx/>
              <a:buChar char="•"/>
            </a:pPr>
            <a:r>
              <a:rPr lang="en-US" sz="2100" dirty="0"/>
              <a:t>Client/server or peer-to-peer</a:t>
            </a:r>
          </a:p>
          <a:p>
            <a:pPr marL="358775" lvl="1">
              <a:spcAft>
                <a:spcPts val="600"/>
              </a:spcAft>
              <a:buFontTx/>
              <a:buChar char="•"/>
            </a:pPr>
            <a:r>
              <a:rPr lang="en-US" sz="2100" dirty="0"/>
              <a:t>Up to 500 </a:t>
            </a:r>
            <a:r>
              <a:rPr lang="en-US" sz="2100" dirty="0" err="1"/>
              <a:t>metres</a:t>
            </a:r>
            <a:r>
              <a:rPr lang="en-US" sz="2100" dirty="0"/>
              <a:t> (an office of floor of a building)</a:t>
            </a:r>
          </a:p>
          <a:p>
            <a:pPr marL="358775" lvl="1">
              <a:spcAft>
                <a:spcPts val="600"/>
              </a:spcAft>
              <a:buFontTx/>
              <a:buChar char="•"/>
            </a:pPr>
            <a:r>
              <a:rPr lang="en-US" sz="2100" dirty="0"/>
              <a:t>Topologies: star, bus, ring</a:t>
            </a:r>
          </a:p>
          <a:p>
            <a:pPr marL="0" indent="0">
              <a:spcBef>
                <a:spcPct val="50000"/>
              </a:spcBef>
              <a:spcAft>
                <a:spcPts val="600"/>
              </a:spcAft>
              <a:buNone/>
            </a:pPr>
            <a:r>
              <a:rPr lang="en-US" sz="2100" b="1" dirty="0"/>
              <a:t>Campus-area networks (CANs)</a:t>
            </a:r>
          </a:p>
          <a:p>
            <a:pPr marL="358775" lvl="1">
              <a:spcBef>
                <a:spcPct val="50000"/>
              </a:spcBef>
              <a:spcAft>
                <a:spcPts val="600"/>
              </a:spcAft>
              <a:buFontTx/>
              <a:buChar char="•"/>
            </a:pPr>
            <a:r>
              <a:rPr lang="en-GB" sz="2100" dirty="0"/>
              <a:t>Up to 1,000 metres (a college campus or corporate facility)</a:t>
            </a:r>
            <a:endParaRPr lang="en-US" sz="2100" dirty="0"/>
          </a:p>
          <a:p>
            <a:pPr marL="0" indent="0">
              <a:spcBef>
                <a:spcPct val="50000"/>
              </a:spcBef>
              <a:spcAft>
                <a:spcPts val="600"/>
              </a:spcAft>
              <a:buNone/>
            </a:pPr>
            <a:r>
              <a:rPr lang="en-US" sz="2100" b="1">
                <a:cs typeface="Times New Roman" panose="02020603050405020304" pitchFamily="18" charset="0"/>
              </a:rPr>
              <a:t>Metropolitan-area </a:t>
            </a:r>
            <a:r>
              <a:rPr lang="en-US" sz="2100" b="1" smtClean="0">
                <a:cs typeface="Times New Roman" panose="02020603050405020304" pitchFamily="18" charset="0"/>
              </a:rPr>
              <a:t>networks </a:t>
            </a:r>
            <a:r>
              <a:rPr lang="en-US" sz="2100" b="1" dirty="0" smtClean="0">
                <a:cs typeface="Times New Roman" panose="02020603050405020304" pitchFamily="18" charset="0"/>
              </a:rPr>
              <a:t>(MANs</a:t>
            </a:r>
            <a:r>
              <a:rPr lang="en-US" sz="2100" b="1" dirty="0">
                <a:cs typeface="Times New Roman" panose="02020603050405020304" pitchFamily="18" charset="0"/>
              </a:rPr>
              <a:t>)</a:t>
            </a:r>
          </a:p>
          <a:p>
            <a:pPr marL="358775" lvl="1">
              <a:spcBef>
                <a:spcPct val="50000"/>
              </a:spcBef>
              <a:spcAft>
                <a:spcPts val="600"/>
              </a:spcAft>
              <a:buFontTx/>
              <a:buChar char="•"/>
            </a:pPr>
            <a:r>
              <a:rPr lang="en-GB" sz="2100" dirty="0">
                <a:cs typeface="Times New Roman" panose="02020603050405020304" pitchFamily="18" charset="0"/>
              </a:rPr>
              <a:t>A city or metropolitan </a:t>
            </a:r>
            <a:r>
              <a:rPr lang="en-GB" sz="2100" dirty="0" smtClean="0">
                <a:cs typeface="Times New Roman" panose="02020603050405020304" pitchFamily="18" charset="0"/>
              </a:rPr>
              <a:t>area</a:t>
            </a:r>
            <a:endParaRPr lang="en-US" sz="2100" dirty="0" smtClean="0">
              <a:cs typeface="Times New Roman" panose="02020603050405020304" pitchFamily="18" charset="0"/>
            </a:endParaRPr>
          </a:p>
          <a:p>
            <a:pPr marL="0" lvl="1" indent="0">
              <a:spcBef>
                <a:spcPct val="50000"/>
              </a:spcBef>
              <a:spcAft>
                <a:spcPts val="600"/>
              </a:spcAft>
              <a:buNone/>
            </a:pPr>
            <a:r>
              <a:rPr lang="en-US" sz="2100" b="1" dirty="0">
                <a:cs typeface="Times New Roman" panose="02020603050405020304" pitchFamily="18" charset="0"/>
              </a:rPr>
              <a:t>Wide-area </a:t>
            </a:r>
            <a:r>
              <a:rPr lang="en-US" sz="2100" b="1" dirty="0" err="1" smtClean="0">
                <a:cs typeface="Times New Roman" panose="02020603050405020304" pitchFamily="18" charset="0"/>
              </a:rPr>
              <a:t>networ</a:t>
            </a:r>
            <a:r>
              <a:rPr lang="en-US" sz="2100" b="1" dirty="0" smtClean="0">
                <a:cs typeface="Times New Roman" panose="02020603050405020304" pitchFamily="18" charset="0"/>
              </a:rPr>
              <a:t> (WANs</a:t>
            </a:r>
            <a:r>
              <a:rPr lang="en-US" sz="2100" b="1" dirty="0">
                <a:cs typeface="Times New Roman" panose="02020603050405020304" pitchFamily="18" charset="0"/>
              </a:rPr>
              <a:t>)</a:t>
            </a:r>
          </a:p>
          <a:p>
            <a:pPr marL="358775" lvl="1">
              <a:spcBef>
                <a:spcPct val="50000"/>
              </a:spcBef>
              <a:spcAft>
                <a:spcPts val="600"/>
              </a:spcAft>
              <a:buFontTx/>
              <a:buChar char="•"/>
            </a:pPr>
            <a:r>
              <a:rPr lang="en-GB" sz="2100" dirty="0">
                <a:cs typeface="Times New Roman" panose="02020603050405020304" pitchFamily="18" charset="0"/>
              </a:rPr>
              <a:t>A transcontinental or global </a:t>
            </a:r>
            <a:r>
              <a:rPr lang="en-GB" sz="2100" dirty="0" smtClean="0">
                <a:cs typeface="Times New Roman" panose="02020603050405020304" pitchFamily="18" charset="0"/>
              </a:rPr>
              <a:t>area</a:t>
            </a:r>
            <a:endParaRPr lang="en-IE" sz="2100" dirty="0"/>
          </a:p>
        </p:txBody>
      </p:sp>
      <p:pic>
        <p:nvPicPr>
          <p:cNvPr id="10" name="Picture 9"/>
          <p:cNvPicPr>
            <a:picLocks noChangeAspect="1"/>
          </p:cNvPicPr>
          <p:nvPr/>
        </p:nvPicPr>
        <p:blipFill rotWithShape="1">
          <a:blip r:embed="rId3"/>
          <a:srcRect l="16241" t="45078" r="56641" b="25391"/>
          <a:stretch/>
        </p:blipFill>
        <p:spPr>
          <a:xfrm>
            <a:off x="5615607" y="4725144"/>
            <a:ext cx="3528393" cy="2160240"/>
          </a:xfrm>
          <a:prstGeom prst="rect">
            <a:avLst/>
          </a:prstGeom>
        </p:spPr>
      </p:pic>
    </p:spTree>
    <p:extLst>
      <p:ext uri="{BB962C8B-B14F-4D97-AF65-F5344CB8AC3E}">
        <p14:creationId xmlns:p14="http://schemas.microsoft.com/office/powerpoint/2010/main" val="30384724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t>
            </a:r>
            <a:r>
              <a:rPr lang="en-US" dirty="0" smtClean="0"/>
              <a:t>Topologies</a:t>
            </a:r>
            <a:endParaRPr lang="en-IE" dirty="0"/>
          </a:p>
        </p:txBody>
      </p:sp>
      <p:sp>
        <p:nvSpPr>
          <p:cNvPr id="5" name="Date Placeholder 1"/>
          <p:cNvSpPr>
            <a:spLocks noGrp="1"/>
          </p:cNvSpPr>
          <p:nvPr>
            <p:ph type="dt" sz="half" idx="10"/>
          </p:nvPr>
        </p:nvSpPr>
        <p:spPr/>
        <p:txBody>
          <a:bodyPr/>
          <a:lstStyle/>
          <a:p>
            <a:r>
              <a:rPr lang="en-US"/>
              <a:t>MFIS – Section 7</a:t>
            </a:r>
          </a:p>
        </p:txBody>
      </p:sp>
      <p:sp>
        <p:nvSpPr>
          <p:cNvPr id="6" name="Footer Placeholder 2"/>
          <p:cNvSpPr>
            <a:spLocks noGrp="1"/>
          </p:cNvSpPr>
          <p:nvPr>
            <p:ph type="ftr" sz="quarter" idx="11"/>
          </p:nvPr>
        </p:nvSpPr>
        <p:spPr/>
        <p:txBody>
          <a:bodyPr/>
          <a:lstStyle/>
          <a:p>
            <a:r>
              <a:rPr lang="en-US"/>
              <a:t>Dr. Eugene F.M. O’Loughlin</a:t>
            </a:r>
          </a:p>
        </p:txBody>
      </p:sp>
      <p:sp>
        <p:nvSpPr>
          <p:cNvPr id="888836" name="Text Box 6"/>
          <p:cNvSpPr txBox="1">
            <a:spLocks noChangeArrowheads="1"/>
          </p:cNvSpPr>
          <p:nvPr/>
        </p:nvSpPr>
        <p:spPr bwMode="auto">
          <a:xfrm>
            <a:off x="6019800" y="2625496"/>
            <a:ext cx="2735262" cy="2246769"/>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800" b="1" dirty="0">
                <a:solidFill>
                  <a:srgbClr val="000080"/>
                </a:solidFill>
                <a:latin typeface="+mj-lt"/>
              </a:rPr>
              <a:t>The three basic network topologies are the bus, star, and ring.</a:t>
            </a:r>
          </a:p>
        </p:txBody>
      </p:sp>
      <p:pic>
        <p:nvPicPr>
          <p:cNvPr id="888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4876800" cy="424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93702881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Transmission </a:t>
            </a:r>
            <a:r>
              <a:rPr lang="en-US" dirty="0"/>
              <a:t>Media</a:t>
            </a:r>
            <a:br>
              <a:rPr lang="en-US" dirty="0"/>
            </a:br>
            <a:endParaRPr lang="en-IE" dirty="0"/>
          </a:p>
        </p:txBody>
      </p:sp>
      <p:sp>
        <p:nvSpPr>
          <p:cNvPr id="7" name="Rectangle 6"/>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pic>
        <p:nvPicPr>
          <p:cNvPr id="890886" name="Picture 6" descr="twisted-pair-c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875"/>
            <a:ext cx="333375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890888" name="Picture 8" descr="500px-Coaxial_cable_cuta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49725"/>
            <a:ext cx="3419475" cy="2393950"/>
          </a:xfrm>
          <a:prstGeom prst="rect">
            <a:avLst/>
          </a:prstGeom>
          <a:noFill/>
          <a:extLst>
            <a:ext uri="{909E8E84-426E-40DD-AFC4-6F175D3DCCD1}">
              <a14:hiddenFill xmlns:a14="http://schemas.microsoft.com/office/drawing/2010/main">
                <a:solidFill>
                  <a:srgbClr val="FFFFFF"/>
                </a:solidFill>
              </a14:hiddenFill>
            </a:ext>
          </a:extLst>
        </p:spPr>
      </p:pic>
      <p:pic>
        <p:nvPicPr>
          <p:cNvPr id="890890" name="Picture 10" descr="fiber%20op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5900" y="2288469"/>
            <a:ext cx="3495675" cy="3067050"/>
          </a:xfrm>
          <a:prstGeom prst="rect">
            <a:avLst/>
          </a:prstGeom>
          <a:noFill/>
          <a:extLst>
            <a:ext uri="{909E8E84-426E-40DD-AFC4-6F175D3DCCD1}">
              <a14:hiddenFill xmlns:a14="http://schemas.microsoft.com/office/drawing/2010/main">
                <a:solidFill>
                  <a:srgbClr val="FFFFFF"/>
                </a:solidFill>
              </a14:hiddenFill>
            </a:ext>
          </a:extLst>
        </p:spPr>
      </p:pic>
      <p:sp>
        <p:nvSpPr>
          <p:cNvPr id="890891" name="Rectangle 11"/>
          <p:cNvSpPr>
            <a:spLocks noChangeArrowheads="1"/>
          </p:cNvSpPr>
          <p:nvPr/>
        </p:nvSpPr>
        <p:spPr bwMode="auto">
          <a:xfrm>
            <a:off x="2987675" y="191611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Twisted wire</a:t>
            </a:r>
          </a:p>
        </p:txBody>
      </p:sp>
      <p:sp>
        <p:nvSpPr>
          <p:cNvPr id="890892" name="Rectangle 12"/>
          <p:cNvSpPr>
            <a:spLocks noChangeArrowheads="1"/>
          </p:cNvSpPr>
          <p:nvPr/>
        </p:nvSpPr>
        <p:spPr bwMode="auto">
          <a:xfrm>
            <a:off x="3203575" y="5084763"/>
            <a:ext cx="164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Coaxial cable</a:t>
            </a:r>
          </a:p>
        </p:txBody>
      </p:sp>
      <p:sp>
        <p:nvSpPr>
          <p:cNvPr id="890893" name="Rectangle 13"/>
          <p:cNvSpPr>
            <a:spLocks noChangeArrowheads="1"/>
          </p:cNvSpPr>
          <p:nvPr/>
        </p:nvSpPr>
        <p:spPr bwMode="auto">
          <a:xfrm>
            <a:off x="6659563" y="1844675"/>
            <a:ext cx="147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Fiber optics</a:t>
            </a:r>
          </a:p>
        </p:txBody>
      </p:sp>
    </p:spTree>
    <p:extLst>
      <p:ext uri="{BB962C8B-B14F-4D97-AF65-F5344CB8AC3E}">
        <p14:creationId xmlns:p14="http://schemas.microsoft.com/office/powerpoint/2010/main" val="335826501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Transmission </a:t>
            </a:r>
            <a:r>
              <a:rPr lang="en-US" dirty="0"/>
              <a:t>Media</a:t>
            </a:r>
            <a:br>
              <a:rPr lang="en-US" dirty="0"/>
            </a:br>
            <a:endParaRPr lang="en-IE" dirty="0"/>
          </a:p>
        </p:txBody>
      </p:sp>
      <p:sp>
        <p:nvSpPr>
          <p:cNvPr id="4" name="Content Placeholder 3"/>
          <p:cNvSpPr>
            <a:spLocks noGrp="1"/>
          </p:cNvSpPr>
          <p:nvPr>
            <p:ph idx="1"/>
          </p:nvPr>
        </p:nvSpPr>
        <p:spPr/>
        <p:txBody>
          <a:bodyPr>
            <a:noAutofit/>
          </a:bodyPr>
          <a:lstStyle/>
          <a:p>
            <a:pPr marL="0" indent="0">
              <a:spcAft>
                <a:spcPts val="600"/>
              </a:spcAft>
              <a:buNone/>
            </a:pPr>
            <a:r>
              <a:rPr lang="en-US" sz="2200" b="1" dirty="0">
                <a:solidFill>
                  <a:srgbClr val="FF6600"/>
                </a:solidFill>
                <a:cs typeface="Times New Roman" panose="02020603050405020304" pitchFamily="18" charset="0"/>
              </a:rPr>
              <a:t>Wireless transmission media and devices</a:t>
            </a:r>
          </a:p>
          <a:p>
            <a:pPr lvl="1">
              <a:spcAft>
                <a:spcPts val="600"/>
              </a:spcAft>
              <a:buFontTx/>
              <a:buChar char="•"/>
            </a:pPr>
            <a:r>
              <a:rPr lang="en-US" sz="2200" dirty="0">
                <a:cs typeface="Times New Roman" panose="02020603050405020304" pitchFamily="18" charset="0"/>
              </a:rPr>
              <a:t>Microwave</a:t>
            </a:r>
          </a:p>
          <a:p>
            <a:pPr lvl="1">
              <a:spcAft>
                <a:spcPts val="600"/>
              </a:spcAft>
              <a:buFontTx/>
              <a:buChar char="•"/>
            </a:pPr>
            <a:r>
              <a:rPr lang="en-US" sz="2200" dirty="0">
                <a:cs typeface="Times New Roman" panose="02020603050405020304" pitchFamily="18" charset="0"/>
              </a:rPr>
              <a:t>Satellites</a:t>
            </a:r>
          </a:p>
          <a:p>
            <a:pPr lvl="1">
              <a:spcAft>
                <a:spcPts val="1200"/>
              </a:spcAft>
              <a:buFontTx/>
              <a:buChar char="•"/>
            </a:pPr>
            <a:r>
              <a:rPr lang="en-US" sz="2200" dirty="0">
                <a:cs typeface="Times New Roman" panose="02020603050405020304" pitchFamily="18" charset="0"/>
              </a:rPr>
              <a:t>Cellular telephones</a:t>
            </a:r>
          </a:p>
          <a:p>
            <a:pPr lvl="1">
              <a:spcAft>
                <a:spcPts val="1200"/>
              </a:spcAft>
              <a:buFontTx/>
              <a:buChar char="•"/>
            </a:pPr>
            <a:endParaRPr lang="en-US" sz="2200" b="1" dirty="0">
              <a:cs typeface="Times New Roman" panose="02020603050405020304" pitchFamily="18" charset="0"/>
            </a:endParaRPr>
          </a:p>
          <a:p>
            <a:pPr marL="0" indent="0">
              <a:spcAft>
                <a:spcPts val="600"/>
              </a:spcAft>
              <a:buNone/>
            </a:pPr>
            <a:r>
              <a:rPr lang="en-US" sz="2200" b="1" dirty="0">
                <a:solidFill>
                  <a:srgbClr val="FF6600"/>
                </a:solidFill>
                <a:cs typeface="Times New Roman" panose="02020603050405020304" pitchFamily="18" charset="0"/>
              </a:rPr>
              <a:t>Transmission speed </a:t>
            </a:r>
          </a:p>
          <a:p>
            <a:pPr lvl="1">
              <a:spcAft>
                <a:spcPts val="600"/>
              </a:spcAft>
              <a:buFontTx/>
              <a:buChar char="•"/>
            </a:pPr>
            <a:r>
              <a:rPr lang="en-GB" sz="2200" dirty="0">
                <a:cs typeface="Times New Roman" panose="02020603050405020304" pitchFamily="18" charset="0"/>
              </a:rPr>
              <a:t>PS – bits per second</a:t>
            </a:r>
            <a:endParaRPr lang="en-US" sz="2200" dirty="0">
              <a:cs typeface="Times New Roman" panose="02020603050405020304" pitchFamily="18" charset="0"/>
            </a:endParaRPr>
          </a:p>
          <a:p>
            <a:pPr lvl="1">
              <a:spcAft>
                <a:spcPts val="600"/>
              </a:spcAft>
              <a:buFontTx/>
              <a:buChar char="•"/>
            </a:pPr>
            <a:r>
              <a:rPr lang="en-US" sz="2200" dirty="0">
                <a:cs typeface="Times New Roman" panose="02020603050405020304" pitchFamily="18" charset="0"/>
              </a:rPr>
              <a:t>Hertz</a:t>
            </a:r>
          </a:p>
          <a:p>
            <a:pPr lvl="1">
              <a:spcAft>
                <a:spcPts val="600"/>
              </a:spcAft>
              <a:buFontTx/>
              <a:buChar char="•"/>
            </a:pPr>
            <a:r>
              <a:rPr lang="en-US" sz="2200" dirty="0">
                <a:cs typeface="Times New Roman" panose="02020603050405020304" pitchFamily="18" charset="0"/>
              </a:rPr>
              <a:t>Bandwidth</a:t>
            </a:r>
          </a:p>
          <a:p>
            <a:endParaRPr lang="en-IE" sz="2200" dirty="0"/>
          </a:p>
        </p:txBody>
      </p:sp>
      <p:sp>
        <p:nvSpPr>
          <p:cNvPr id="7" name="Rectangle 6"/>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pic>
        <p:nvPicPr>
          <p:cNvPr id="956422" name="Picture 6" descr="wireless+transmi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188580"/>
            <a:ext cx="4029199" cy="426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139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Learning Objectives</a:t>
            </a:r>
            <a:endParaRPr lang="en-IE" dirty="0"/>
          </a:p>
        </p:txBody>
      </p:sp>
      <p:sp>
        <p:nvSpPr>
          <p:cNvPr id="4" name="Content Placeholder 3"/>
          <p:cNvSpPr>
            <a:spLocks noGrp="1"/>
          </p:cNvSpPr>
          <p:nvPr>
            <p:ph idx="1"/>
          </p:nvPr>
        </p:nvSpPr>
        <p:spPr/>
        <p:txBody>
          <a:bodyPr>
            <a:normAutofit fontScale="70000" lnSpcReduction="20000"/>
          </a:bodyPr>
          <a:lstStyle/>
          <a:p>
            <a:pPr>
              <a:spcAft>
                <a:spcPts val="1800"/>
              </a:spcAft>
              <a:buFontTx/>
              <a:buChar char="•"/>
            </a:pPr>
            <a:r>
              <a:rPr lang="en-US" dirty="0"/>
              <a:t>Identify the principal components of telecommunications networks and key networking technologies.</a:t>
            </a:r>
          </a:p>
          <a:p>
            <a:pPr>
              <a:spcAft>
                <a:spcPts val="1800"/>
              </a:spcAft>
              <a:buFontTx/>
              <a:buChar char="•"/>
            </a:pPr>
            <a:r>
              <a:rPr lang="en-US" dirty="0"/>
              <a:t>Describe the main telecommunications transmission media and types of networks.</a:t>
            </a:r>
          </a:p>
          <a:p>
            <a:pPr>
              <a:spcAft>
                <a:spcPts val="1800"/>
              </a:spcAft>
              <a:buFontTx/>
              <a:buChar char="•"/>
            </a:pPr>
            <a:r>
              <a:rPr lang="en-US" dirty="0">
                <a:cs typeface="Times New Roman" panose="02020603050405020304" pitchFamily="18" charset="0"/>
              </a:rPr>
              <a:t>Explain how the Internet and Internet technology work and how they support communication and e-business.</a:t>
            </a:r>
          </a:p>
          <a:p>
            <a:pPr>
              <a:spcAft>
                <a:spcPts val="1800"/>
              </a:spcAft>
              <a:buFontTx/>
              <a:buChar char="•"/>
            </a:pPr>
            <a:r>
              <a:rPr lang="en-US" dirty="0">
                <a:cs typeface="Arial" panose="020B0604020202020204" pitchFamily="34" charset="0"/>
              </a:rPr>
              <a:t>Identify the principal technologies and standards for wireless networking, communication, and Internet access.</a:t>
            </a:r>
          </a:p>
          <a:p>
            <a:pPr>
              <a:spcAft>
                <a:spcPts val="1800"/>
              </a:spcAft>
              <a:buFontTx/>
              <a:buChar char="•"/>
            </a:pPr>
            <a:r>
              <a:rPr lang="en-US" dirty="0">
                <a:cs typeface="Arial" panose="020B0604020202020204" pitchFamily="34" charset="0"/>
              </a:rPr>
              <a:t>Assess the value to business of radio frequency identification (RFID) and wireless sensor networks.</a:t>
            </a:r>
            <a:endParaRPr lang="en-US" dirty="0"/>
          </a:p>
          <a:p>
            <a:pPr>
              <a:spcAft>
                <a:spcPct val="25000"/>
              </a:spcAft>
              <a:buFontTx/>
              <a:buChar char="•"/>
            </a:pPr>
            <a:endParaRPr lang="en-US" sz="3600" b="1" dirty="0">
              <a:cs typeface="Times New Roman" panose="02020603050405020304" pitchFamily="18" charset="0"/>
            </a:endParaRPr>
          </a:p>
          <a:p>
            <a:pPr>
              <a:spcAft>
                <a:spcPct val="25000"/>
              </a:spcAft>
            </a:pPr>
            <a:endParaRPr lang="en-US" sz="3600" b="1" dirty="0"/>
          </a:p>
          <a:p>
            <a:endParaRPr lang="en-IE" dirty="0"/>
          </a:p>
        </p:txBody>
      </p:sp>
      <p:sp>
        <p:nvSpPr>
          <p:cNvPr id="632837" name="Rectangle 7"/>
          <p:cNvSpPr>
            <a:spLocks noChangeArrowheads="1"/>
          </p:cNvSpPr>
          <p:nvPr/>
        </p:nvSpPr>
        <p:spPr bwMode="auto">
          <a:xfrm>
            <a:off x="457200" y="15240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FontTx/>
              <a:buChar char="•"/>
            </a:pPr>
            <a:endParaRPr lang="en-US" sz="2200" b="1">
              <a:cs typeface="Times New Roman" panose="02020603050405020304" pitchFamily="18" charset="0"/>
            </a:endParaRPr>
          </a:p>
          <a:p>
            <a:pPr>
              <a:spcBef>
                <a:spcPct val="50000"/>
              </a:spcBef>
              <a:spcAft>
                <a:spcPts val="600"/>
              </a:spcAft>
              <a:buFontTx/>
              <a:buChar char="•"/>
            </a:pPr>
            <a:endParaRPr lang="en-US" sz="2200" b="1">
              <a:cs typeface="Times New Roman" panose="02020603050405020304" pitchFamily="18" charset="0"/>
            </a:endParaRPr>
          </a:p>
        </p:txBody>
      </p:sp>
      <p:pic>
        <p:nvPicPr>
          <p:cNvPr id="10" name="Picture 6" descr="http://kasperspiro.files.wordpress.com/2011/09/objective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29550" y="5805264"/>
            <a:ext cx="1366428" cy="91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8185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995120" cy="1143000"/>
          </a:xfrm>
        </p:spPr>
        <p:txBody>
          <a:bodyPr/>
          <a:lstStyle/>
          <a:p>
            <a:r>
              <a:rPr lang="en-US" dirty="0"/>
              <a:t>BP Amoco’s Satellite Transmission </a:t>
            </a:r>
            <a:r>
              <a:rPr lang="en-US" dirty="0" smtClean="0"/>
              <a:t>System</a:t>
            </a:r>
            <a:endParaRPr lang="en-IE" dirty="0"/>
          </a:p>
        </p:txBody>
      </p:sp>
      <p:sp>
        <p:nvSpPr>
          <p:cNvPr id="892932" name="Text Box 6"/>
          <p:cNvSpPr txBox="1">
            <a:spLocks noChangeArrowheads="1"/>
          </p:cNvSpPr>
          <p:nvPr/>
        </p:nvSpPr>
        <p:spPr bwMode="auto">
          <a:xfrm>
            <a:off x="1763688" y="5661248"/>
            <a:ext cx="5867400" cy="1015663"/>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dirty="0">
                <a:solidFill>
                  <a:srgbClr val="000080"/>
                </a:solidFill>
                <a:latin typeface="+mj-lt"/>
              </a:rPr>
              <a:t>Communication satellites help BP Amoco transfer seismic data between oil exploration ships and research centers in the United States.</a:t>
            </a:r>
          </a:p>
        </p:txBody>
      </p:sp>
      <p:pic>
        <p:nvPicPr>
          <p:cNvPr id="8929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54448"/>
            <a:ext cx="71215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47173248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Internet</a:t>
            </a:r>
            <a:endParaRPr lang="en-IE" dirty="0"/>
          </a:p>
        </p:txBody>
      </p:sp>
      <p:sp>
        <p:nvSpPr>
          <p:cNvPr id="3" name="Content Placeholder 2"/>
          <p:cNvSpPr>
            <a:spLocks noGrp="1"/>
          </p:cNvSpPr>
          <p:nvPr>
            <p:ph idx="1"/>
          </p:nvPr>
        </p:nvSpPr>
        <p:spPr/>
        <p:txBody>
          <a:bodyPr>
            <a:noAutofit/>
          </a:bodyPr>
          <a:lstStyle/>
          <a:p>
            <a:pPr marL="0" indent="0">
              <a:lnSpc>
                <a:spcPct val="110000"/>
              </a:lnSpc>
              <a:spcAft>
                <a:spcPct val="25000"/>
              </a:spcAft>
              <a:buNone/>
              <a:defRPr/>
            </a:pPr>
            <a:r>
              <a:rPr lang="en-US" sz="2000" b="1" dirty="0">
                <a:latin typeface="+mj-lt"/>
                <a:cs typeface="Times New Roman" charset="0"/>
              </a:rPr>
              <a:t>What is the Internet?</a:t>
            </a:r>
          </a:p>
          <a:p>
            <a:pPr>
              <a:lnSpc>
                <a:spcPct val="110000"/>
              </a:lnSpc>
              <a:spcAft>
                <a:spcPct val="25000"/>
              </a:spcAft>
              <a:buFontTx/>
              <a:buChar char="•"/>
              <a:defRPr/>
            </a:pPr>
            <a:r>
              <a:rPr lang="en-US" sz="2000" dirty="0">
                <a:latin typeface="+mj-lt"/>
                <a:cs typeface="Times New Roman" charset="0"/>
              </a:rPr>
              <a:t>Connecting to the Internet</a:t>
            </a:r>
          </a:p>
          <a:p>
            <a:pPr marL="800100" lvl="1" indent="-342900">
              <a:lnSpc>
                <a:spcPct val="110000"/>
              </a:lnSpc>
              <a:spcAft>
                <a:spcPct val="25000"/>
              </a:spcAft>
              <a:buFontTx/>
              <a:buChar char="•"/>
              <a:defRPr/>
            </a:pPr>
            <a:r>
              <a:rPr lang="en-US" sz="2000" dirty="0">
                <a:latin typeface="+mj-lt"/>
                <a:cs typeface="Times New Roman" charset="0"/>
              </a:rPr>
              <a:t>Internet service providers (ISPs)</a:t>
            </a:r>
          </a:p>
          <a:p>
            <a:pPr marL="800100" lvl="1" indent="-342900">
              <a:lnSpc>
                <a:spcPct val="110000"/>
              </a:lnSpc>
              <a:spcAft>
                <a:spcPct val="25000"/>
              </a:spcAft>
              <a:buFontTx/>
              <a:buChar char="•"/>
              <a:defRPr/>
            </a:pPr>
            <a:r>
              <a:rPr lang="en-US" sz="2000" dirty="0">
                <a:latin typeface="+mj-lt"/>
                <a:cs typeface="Times New Roman" charset="0"/>
              </a:rPr>
              <a:t>Services</a:t>
            </a:r>
          </a:p>
          <a:p>
            <a:pPr marL="1257300" lvl="2" indent="-342900">
              <a:lnSpc>
                <a:spcPct val="110000"/>
              </a:lnSpc>
              <a:spcAft>
                <a:spcPct val="25000"/>
              </a:spcAft>
              <a:buFontTx/>
              <a:buChar char="•"/>
              <a:defRPr/>
            </a:pPr>
            <a:r>
              <a:rPr lang="en-US" sz="2000" dirty="0">
                <a:latin typeface="+mj-lt"/>
                <a:cs typeface="Times New Roman" charset="0"/>
              </a:rPr>
              <a:t>DSL, cable, satellite, T lines (T1, T3</a:t>
            </a:r>
            <a:r>
              <a:rPr lang="en-US" sz="2000" b="1" dirty="0">
                <a:latin typeface="+mj-lt"/>
                <a:cs typeface="Times New Roman" charset="0"/>
              </a:rPr>
              <a:t>)</a:t>
            </a:r>
          </a:p>
          <a:p>
            <a:pPr marL="0" indent="0">
              <a:lnSpc>
                <a:spcPct val="140000"/>
              </a:lnSpc>
              <a:spcAft>
                <a:spcPct val="25000"/>
              </a:spcAft>
              <a:buNone/>
              <a:defRPr/>
            </a:pPr>
            <a:r>
              <a:rPr lang="en-US" sz="2000" b="1" dirty="0">
                <a:latin typeface="+mj-lt"/>
                <a:cs typeface="Times New Roman" charset="0"/>
              </a:rPr>
              <a:t>Internet addressing and </a:t>
            </a:r>
            <a:r>
              <a:rPr lang="en-US" sz="2000" b="1" dirty="0" smtClean="0">
                <a:latin typeface="+mj-lt"/>
                <a:cs typeface="Times New Roman" charset="0"/>
              </a:rPr>
              <a:t>architecture</a:t>
            </a:r>
          </a:p>
          <a:p>
            <a:pPr marL="358775">
              <a:lnSpc>
                <a:spcPct val="140000"/>
              </a:lnSpc>
              <a:spcAft>
                <a:spcPct val="25000"/>
              </a:spcAft>
              <a:defRPr/>
            </a:pPr>
            <a:r>
              <a:rPr lang="en-US" sz="2000" dirty="0" smtClean="0">
                <a:latin typeface="+mj-lt"/>
                <a:cs typeface="Times New Roman" charset="0"/>
              </a:rPr>
              <a:t>IP addresses</a:t>
            </a:r>
          </a:p>
          <a:p>
            <a:pPr marL="800100" lvl="1" indent="-342900">
              <a:lnSpc>
                <a:spcPct val="140000"/>
              </a:lnSpc>
              <a:spcAft>
                <a:spcPct val="25000"/>
              </a:spcAft>
              <a:buFontTx/>
              <a:buChar char="•"/>
              <a:defRPr/>
            </a:pPr>
            <a:r>
              <a:rPr lang="en-US" sz="2000" dirty="0" smtClean="0">
                <a:latin typeface="+mj-lt"/>
                <a:cs typeface="Times New Roman" charset="0"/>
              </a:rPr>
              <a:t>The </a:t>
            </a:r>
            <a:r>
              <a:rPr lang="en-US" sz="2000" dirty="0">
                <a:latin typeface="+mj-lt"/>
                <a:cs typeface="Times New Roman" charset="0"/>
              </a:rPr>
              <a:t>domain name system</a:t>
            </a:r>
          </a:p>
          <a:p>
            <a:pPr marL="1255713" lvl="2" indent="-398463">
              <a:lnSpc>
                <a:spcPct val="110000"/>
              </a:lnSpc>
              <a:spcAft>
                <a:spcPct val="25000"/>
              </a:spcAft>
              <a:buFontTx/>
              <a:buChar char="•"/>
              <a:defRPr/>
            </a:pPr>
            <a:r>
              <a:rPr lang="en-US" sz="2000" dirty="0">
                <a:latin typeface="+mj-lt"/>
                <a:cs typeface="Times New Roman" charset="0"/>
              </a:rPr>
              <a:t>Hierarchical structure</a:t>
            </a:r>
          </a:p>
          <a:p>
            <a:pPr marL="1255713" lvl="2" indent="-398463">
              <a:lnSpc>
                <a:spcPct val="110000"/>
              </a:lnSpc>
              <a:spcAft>
                <a:spcPct val="25000"/>
              </a:spcAft>
              <a:buFontTx/>
              <a:buChar char="•"/>
              <a:defRPr/>
            </a:pPr>
            <a:r>
              <a:rPr lang="en-US" sz="2000" dirty="0">
                <a:latin typeface="+mj-lt"/>
                <a:cs typeface="Times New Roman" charset="0"/>
              </a:rPr>
              <a:t>Top-level domains</a:t>
            </a:r>
          </a:p>
          <a:p>
            <a:endParaRPr lang="en-IE" sz="2000" dirty="0">
              <a:latin typeface="+mj-lt"/>
            </a:endParaRPr>
          </a:p>
        </p:txBody>
      </p:sp>
      <p:sp>
        <p:nvSpPr>
          <p:cNvPr id="13316" name="Rectangle 4"/>
          <p:cNvSpPr>
            <a:spLocks noChangeArrowheads="1"/>
          </p:cNvSpPr>
          <p:nvPr/>
        </p:nvSpPr>
        <p:spPr bwMode="auto">
          <a:xfrm>
            <a:off x="762000" y="1790700"/>
            <a:ext cx="8077200" cy="4038600"/>
          </a:xfrm>
          <a:prstGeom prst="rect">
            <a:avLst/>
          </a:prstGeom>
          <a:noFill/>
          <a:ln w="12700">
            <a:noFill/>
            <a:miter lim="800000"/>
            <a:headEnd/>
            <a:tailEnd/>
          </a:ln>
          <a:effectLst/>
        </p:spPr>
        <p:txBody>
          <a:bodyPr lIns="90488" tIns="44450" rIns="90488" bIns="44450"/>
          <a:lstStyle/>
          <a:p>
            <a:pPr marL="342900" indent="-342900">
              <a:defRPr/>
            </a:pPr>
            <a:endParaRPr lang="en-US" sz="2400" b="1" dirty="0">
              <a:effectLst>
                <a:outerShdw blurRad="38100" dist="38100" dir="2700000" algn="tl">
                  <a:srgbClr val="C0C0C0"/>
                </a:outerShdw>
              </a:effectLst>
              <a:latin typeface="Arial" charset="0"/>
              <a:cs typeface="Times New Roman" charset="0"/>
            </a:endParaRPr>
          </a:p>
        </p:txBody>
      </p:sp>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spcBef>
                <a:spcPct val="50000"/>
              </a:spcBef>
            </a:pPr>
            <a:endParaRPr lang="en-US" sz="2400" b="1" dirty="0">
              <a:solidFill>
                <a:schemeClr val="bg1"/>
              </a:solidFill>
              <a:effectLst>
                <a:outerShdw blurRad="38100" dist="38100" dir="2700000" algn="tl">
                  <a:srgbClr val="C0C0C0"/>
                </a:outerShdw>
              </a:effectLst>
            </a:endParaRPr>
          </a:p>
        </p:txBody>
      </p:sp>
      <p:pic>
        <p:nvPicPr>
          <p:cNvPr id="894984" name="Picture 8" descr="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465" y="2043113"/>
            <a:ext cx="2849562"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0919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Domain Name </a:t>
            </a:r>
            <a:r>
              <a:rPr lang="en-US" dirty="0" smtClean="0"/>
              <a:t>System</a:t>
            </a:r>
            <a:endParaRPr lang="en-IE" dirty="0"/>
          </a:p>
        </p:txBody>
      </p:sp>
      <p:sp>
        <p:nvSpPr>
          <p:cNvPr id="897028" name="Text Box 5"/>
          <p:cNvSpPr txBox="1">
            <a:spLocks noChangeArrowheads="1"/>
          </p:cNvSpPr>
          <p:nvPr/>
        </p:nvSpPr>
        <p:spPr bwMode="auto">
          <a:xfrm>
            <a:off x="5724128" y="2132856"/>
            <a:ext cx="3240088" cy="2462213"/>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sz="2200" b="1" dirty="0">
                <a:solidFill>
                  <a:srgbClr val="000080"/>
                </a:solidFill>
                <a:latin typeface="+mj-lt"/>
              </a:rPr>
              <a:t>The Domain Name System is a hierarchical system with a root domain, top-level domains, second-level domains, and host computers at the third level.</a:t>
            </a:r>
            <a:endParaRPr lang="en-US" sz="2200" dirty="0">
              <a:solidFill>
                <a:srgbClr val="000080"/>
              </a:solidFill>
              <a:latin typeface="+mj-lt"/>
            </a:endParaRPr>
          </a:p>
        </p:txBody>
      </p:sp>
      <p:pic>
        <p:nvPicPr>
          <p:cNvPr id="8970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700213"/>
            <a:ext cx="53784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215367120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r>
              <a:rPr lang="en-GB" b="1" dirty="0"/>
              <a:t>Generic Top Level Domains (</a:t>
            </a:r>
            <a:r>
              <a:rPr lang="en-GB" b="1" dirty="0" err="1"/>
              <a:t>gTLD</a:t>
            </a:r>
            <a:r>
              <a:rPr lang="en-GB" b="1" dirty="0"/>
              <a:t>)</a:t>
            </a:r>
            <a:endParaRPr lang="en-US" b="1" dirty="0"/>
          </a:p>
        </p:txBody>
      </p:sp>
      <p:sp>
        <p:nvSpPr>
          <p:cNvPr id="960516" name="Rectangle 4"/>
          <p:cNvSpPr>
            <a:spLocks noChangeArrowheads="1"/>
          </p:cNvSpPr>
          <p:nvPr/>
        </p:nvSpPr>
        <p:spPr bwMode="auto">
          <a:xfrm>
            <a:off x="0" y="-1624013"/>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960792" name="Group 280"/>
          <p:cNvGraphicFramePr>
            <a:graphicFrameLocks noGrp="1"/>
          </p:cNvGraphicFramePr>
          <p:nvPr>
            <p:extLst>
              <p:ext uri="{D42A27DB-BD31-4B8C-83A1-F6EECF244321}">
                <p14:modId xmlns:p14="http://schemas.microsoft.com/office/powerpoint/2010/main" val="1787344926"/>
              </p:ext>
            </p:extLst>
          </p:nvPr>
        </p:nvGraphicFramePr>
        <p:xfrm>
          <a:off x="2590800" y="1247140"/>
          <a:ext cx="6337300" cy="5471160"/>
        </p:xfrm>
        <a:graphic>
          <a:graphicData uri="http://schemas.openxmlformats.org/drawingml/2006/table">
            <a:tbl>
              <a:tblPr/>
              <a:tblGrid>
                <a:gridCol w="1038401"/>
                <a:gridCol w="5298899"/>
              </a:tblGrid>
              <a:tr h="206181">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gTLD</a:t>
                      </a:r>
                      <a:endParaRPr kumimoji="0" lang="en-US" sz="1800" b="1" i="0" u="none" strike="noStrike" cap="none" normalizeH="0" baseline="0" dirty="0" smtClean="0">
                        <a:ln>
                          <a:noFill/>
                        </a:ln>
                        <a:solidFill>
                          <a:schemeClr val="tx1"/>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rgbClr val="000000"/>
                          </a:solidFill>
                          <a:effectLst/>
                          <a:latin typeface="Arial" panose="020B0604020202020204" pitchFamily="34" charset="0"/>
                          <a:cs typeface="Arial" panose="020B0604020202020204" pitchFamily="34" charset="0"/>
                        </a:rPr>
                        <a:t>intended use</a:t>
                      </a:r>
                      <a:endParaRPr kumimoji="0" lang="en-US" sz="1800" b="1" i="0" u="none" strike="noStrike" cap="none" normalizeH="0" baseline="0" smtClean="0">
                        <a:ln>
                          <a:noFill/>
                        </a:ln>
                        <a:solidFill>
                          <a:schemeClr val="tx1"/>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2F2F2"/>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.aero</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the air transport industry.</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.arpa</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reserved exclusively to support operationally-critical infrastructural identifier spaces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.asia</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companies. organisations and individuals in the Asia-Pacific region</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.biz</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business use</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.cat</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2"/>
                          </a:solidFill>
                          <a:effectLst/>
                          <a:latin typeface="Arial" panose="020B0604020202020204" pitchFamily="34" charset="0"/>
                          <a:cs typeface="Arial" panose="020B0604020202020204" pitchFamily="34" charset="0"/>
                        </a:rPr>
                        <a:t>Catalan language/culture</a:t>
                      </a:r>
                      <a:endParaRPr kumimoji="0" lang="en-US" sz="1800" b="1" i="0" u="none" strike="noStrike" cap="none" normalizeH="0" baseline="0" dirty="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.com</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commercial organizations, but unrestricted</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.coop</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cooperatives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.edu</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post-secondary educational establishments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.gov</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government entities within the United States at the federal, state, and local levels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.info</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informational sites, but unrestricted</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.int</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international organizations established by treaty</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.jobs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2"/>
                          </a:solidFill>
                          <a:effectLst/>
                          <a:latin typeface="Arial" panose="020B0604020202020204" pitchFamily="34" charset="0"/>
                          <a:cs typeface="Arial" panose="020B0604020202020204" pitchFamily="34" charset="0"/>
                        </a:rPr>
                        <a:t>employment-related sites</a:t>
                      </a:r>
                      <a:endParaRPr kumimoji="0" lang="en-US" sz="1800" b="1" i="0" u="none" strike="noStrike" cap="none" normalizeH="0" baseline="0" dirty="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.mil</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2"/>
                          </a:solidFill>
                          <a:effectLst/>
                          <a:latin typeface="Arial" panose="020B0604020202020204" pitchFamily="34" charset="0"/>
                          <a:cs typeface="Arial" panose="020B0604020202020204" pitchFamily="34" charset="0"/>
                        </a:rPr>
                        <a:t>the U.S. military</a:t>
                      </a:r>
                      <a:endParaRPr kumimoji="0" lang="en-US" sz="1800" b="1" i="0" u="none" strike="noStrike" cap="none" normalizeH="0" baseline="0" dirty="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.mobi</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2"/>
                          </a:solidFill>
                          <a:effectLst/>
                          <a:latin typeface="Arial" panose="020B0604020202020204" pitchFamily="34" charset="0"/>
                          <a:cs typeface="Arial" panose="020B0604020202020204" pitchFamily="34" charset="0"/>
                        </a:rPr>
                        <a:t>sites catering to mobile devices</a:t>
                      </a:r>
                      <a:endParaRPr kumimoji="0" lang="en-US" sz="1800" b="1" i="0" u="none" strike="noStrike" cap="none" normalizeH="0" baseline="0" dirty="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.museum</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2"/>
                          </a:solidFill>
                          <a:effectLst/>
                          <a:latin typeface="Arial" panose="020B0604020202020204" pitchFamily="34" charset="0"/>
                          <a:cs typeface="Arial" panose="020B0604020202020204" pitchFamily="34" charset="0"/>
                        </a:rPr>
                        <a:t>museums</a:t>
                      </a:r>
                      <a:endParaRPr kumimoji="0" lang="en-US" sz="1800" b="1" i="0" u="none" strike="noStrike" cap="none" normalizeH="0" baseline="0" dirty="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19927">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.name</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families and individuals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.net</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originally for network infrastructures, now unrestricted</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.org</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originally for organizations not clearly falling within the other gTLDs, now unrestricted</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.pro</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certain professions</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329890">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.tel</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services involving connections between the telephone network and the Internet (added March 2, 2007)</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r h="220499">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2"/>
                          </a:solidFill>
                          <a:effectLst/>
                          <a:latin typeface="Courier New" panose="02070309020205020404" pitchFamily="49" charset="0"/>
                          <a:cs typeface="Courier New" panose="02070309020205020404" pitchFamily="49" charset="0"/>
                        </a:rPr>
                        <a:t>.travel</a:t>
                      </a:r>
                      <a:endParaRPr kumimoji="0" lang="en-US" sz="1800" b="1" i="0" u="none" strike="noStrike" cap="none" normalizeH="0" baseline="0" smtClean="0">
                        <a:ln>
                          <a:noFill/>
                        </a:ln>
                        <a:solidFill>
                          <a:schemeClr val="tx2"/>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Font typeface="Wingdings" panose="05000000000000000000" pitchFamily="2" charset="2"/>
                        <a:defRPr sz="2800">
                          <a:solidFill>
                            <a:schemeClr val="tx1"/>
                          </a:solidFill>
                          <a:latin typeface="Arial" panose="020B0604020202020204" pitchFamily="34" charset="0"/>
                        </a:defRPr>
                      </a:lvl1pPr>
                      <a:lvl2pPr>
                        <a:spcBef>
                          <a:spcPct val="20000"/>
                        </a:spcBef>
                        <a:buSzPct val="50000"/>
                        <a:buFont typeface="Wingdings 2" panose="05020102010507070707" pitchFamily="18" charset="2"/>
                        <a:defRPr sz="2400">
                          <a:solidFill>
                            <a:schemeClr val="tx1"/>
                          </a:solidFill>
                          <a:latin typeface="Arial" panose="020B0604020202020204" pitchFamily="34" charset="0"/>
                        </a:defRPr>
                      </a:lvl2pPr>
                      <a:lvl3pPr>
                        <a:spcBef>
                          <a:spcPct val="20000"/>
                        </a:spcBef>
                        <a:buFont typeface="Wingdings" panose="05000000000000000000" pitchFamily="2" charset="2"/>
                        <a:defRPr sz="2000">
                          <a:solidFill>
                            <a:schemeClr val="tx1"/>
                          </a:solidFill>
                          <a:latin typeface="Arial" panose="020B0604020202020204" pitchFamily="34" charset="0"/>
                        </a:defRPr>
                      </a:lvl3pPr>
                      <a:lvl4pPr>
                        <a:spcBef>
                          <a:spcPct val="20000"/>
                        </a:spcBef>
                        <a:buSzPct val="60000"/>
                        <a:buFont typeface="Wingdings 2" panose="05020102010507070707" pitchFamily="18" charset="2"/>
                        <a:defRPr>
                          <a:solidFill>
                            <a:schemeClr val="tx1"/>
                          </a:solidFill>
                          <a:latin typeface="Arial" panose="020B0604020202020204" pitchFamily="34" charset="0"/>
                        </a:defRPr>
                      </a:lvl4pPr>
                      <a:lvl5pPr>
                        <a:spcBef>
                          <a:spcPct val="20000"/>
                        </a:spcBef>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travel agents, airlines, hoteliers, tourism bureaus, etc.</a:t>
                      </a:r>
                      <a:endParaRPr kumimoji="0" lang="en-US" sz="1800" b="1" i="0" u="none" strike="noStrike" cap="none" normalizeH="0" baseline="0" dirty="0" smtClean="0">
                        <a:ln>
                          <a:noFill/>
                        </a:ln>
                        <a:solidFill>
                          <a:schemeClr val="tx1"/>
                        </a:solidFill>
                        <a:effectLst/>
                        <a:latin typeface="Arial" panose="020B0604020202020204" pitchFamily="34" charset="0"/>
                      </a:endParaRPr>
                    </a:p>
                  </a:txBody>
                  <a:tcPr anchor="ctr" horzOverflow="overflow">
                    <a:lnL w="0" cap="flat" cmpd="sng" algn="ctr">
                      <a:solidFill>
                        <a:srgbClr val="AAAAAA"/>
                      </a:solidFill>
                      <a:prstDash val="solid"/>
                      <a:round/>
                      <a:headEnd type="none" w="med" len="med"/>
                      <a:tailEnd type="none" w="med" len="med"/>
                    </a:lnL>
                    <a:lnR w="0" cap="flat" cmpd="sng" algn="ctr">
                      <a:solidFill>
                        <a:srgbClr val="AAAAAA"/>
                      </a:solidFill>
                      <a:prstDash val="solid"/>
                      <a:round/>
                      <a:headEnd type="none" w="med" len="med"/>
                      <a:tailEnd type="none" w="med" len="med"/>
                    </a:lnR>
                    <a:lnT w="0" cap="flat" cmpd="sng" algn="ctr">
                      <a:solidFill>
                        <a:srgbClr val="AAAAAA"/>
                      </a:solidFill>
                      <a:prstDash val="solid"/>
                      <a:round/>
                      <a:headEnd type="none" w="med" len="med"/>
                      <a:tailEnd type="none" w="med" len="med"/>
                    </a:lnT>
                    <a:lnB w="0" cap="flat" cmpd="sng" algn="ctr">
                      <a:solidFill>
                        <a:srgbClr val="AAAAAA"/>
                      </a:solidFill>
                      <a:prstDash val="solid"/>
                      <a:round/>
                      <a:headEnd type="none" w="med" len="med"/>
                      <a:tailEnd type="none" w="med" len="med"/>
                    </a:lnB>
                    <a:lnTlToBr>
                      <a:noFill/>
                    </a:lnTlToBr>
                    <a:lnBlToTr>
                      <a:noFill/>
                    </a:lnBlToTr>
                    <a:solidFill>
                      <a:srgbClr val="F9F9F9"/>
                    </a:solidFill>
                  </a:tcPr>
                </a:tc>
              </a:tr>
            </a:tbl>
          </a:graphicData>
        </a:graphic>
      </p:graphicFrame>
      <p:pic>
        <p:nvPicPr>
          <p:cNvPr id="960788" name="Picture 276" descr="600px-Wikipedia-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8413"/>
            <a:ext cx="19939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412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
            </a:r>
            <a:br>
              <a:rPr lang="en-US" sz="3500" dirty="0" smtClean="0"/>
            </a:br>
            <a:r>
              <a:rPr lang="en-US" sz="3500" dirty="0" smtClean="0"/>
              <a:t>Internet </a:t>
            </a:r>
            <a:r>
              <a:rPr lang="en-US" sz="3500" dirty="0"/>
              <a:t>Architecture and Governance</a:t>
            </a:r>
            <a:br>
              <a:rPr lang="en-US" sz="3500" dirty="0"/>
            </a:br>
            <a:endParaRPr lang="en-IE" sz="3500" dirty="0"/>
          </a:p>
        </p:txBody>
      </p:sp>
      <p:sp>
        <p:nvSpPr>
          <p:cNvPr id="4" name="Content Placeholder 3"/>
          <p:cNvSpPr>
            <a:spLocks noGrp="1"/>
          </p:cNvSpPr>
          <p:nvPr>
            <p:ph idx="1"/>
          </p:nvPr>
        </p:nvSpPr>
        <p:spPr/>
        <p:txBody>
          <a:bodyPr>
            <a:normAutofit fontScale="92500" lnSpcReduction="20000"/>
          </a:bodyPr>
          <a:lstStyle/>
          <a:p>
            <a:pPr marL="285750" indent="-285750">
              <a:spcAft>
                <a:spcPts val="600"/>
              </a:spcAft>
              <a:buFontTx/>
              <a:buChar char="•"/>
              <a:defRPr/>
            </a:pPr>
            <a:r>
              <a:rPr lang="en-US" sz="2200" b="1" dirty="0">
                <a:latin typeface="Arial" charset="0"/>
                <a:cs typeface="Times New Roman" charset="0"/>
              </a:rPr>
              <a:t>Internet Architecture</a:t>
            </a:r>
          </a:p>
          <a:p>
            <a:pPr lvl="1">
              <a:spcAft>
                <a:spcPts val="600"/>
              </a:spcAft>
              <a:buFontTx/>
              <a:buChar char="•"/>
              <a:defRPr/>
            </a:pPr>
            <a:r>
              <a:rPr lang="en-US" sz="2200" dirty="0">
                <a:latin typeface="Arial" charset="0"/>
                <a:cs typeface="Times New Roman" charset="0"/>
              </a:rPr>
              <a:t>Trunk lines (backbone networks)</a:t>
            </a:r>
          </a:p>
          <a:p>
            <a:pPr lvl="1">
              <a:spcAft>
                <a:spcPts val="600"/>
              </a:spcAft>
              <a:buFontTx/>
              <a:buChar char="•"/>
              <a:defRPr/>
            </a:pPr>
            <a:r>
              <a:rPr lang="en-US" sz="2200" dirty="0">
                <a:latin typeface="Arial" charset="0"/>
                <a:cs typeface="Times New Roman" charset="0"/>
              </a:rPr>
              <a:t>Regional networks</a:t>
            </a:r>
          </a:p>
          <a:p>
            <a:pPr lvl="1">
              <a:spcAft>
                <a:spcPts val="1200"/>
              </a:spcAft>
              <a:buFontTx/>
              <a:buChar char="•"/>
              <a:defRPr/>
            </a:pPr>
            <a:r>
              <a:rPr lang="en-US" sz="2200" dirty="0">
                <a:latin typeface="Arial" charset="0"/>
                <a:cs typeface="Times New Roman" charset="0"/>
              </a:rPr>
              <a:t>ISPs</a:t>
            </a:r>
          </a:p>
          <a:p>
            <a:pPr marL="285750" indent="-285750">
              <a:spcAft>
                <a:spcPts val="600"/>
              </a:spcAft>
              <a:buFontTx/>
              <a:buChar char="•"/>
              <a:defRPr/>
            </a:pPr>
            <a:r>
              <a:rPr lang="en-US" sz="2200" b="1" dirty="0">
                <a:latin typeface="Arial" charset="0"/>
                <a:cs typeface="Times New Roman" charset="0"/>
              </a:rPr>
              <a:t>Internet Governance</a:t>
            </a:r>
          </a:p>
          <a:p>
            <a:pPr marL="628650" lvl="1" indent="-228600">
              <a:spcAft>
                <a:spcPts val="600"/>
              </a:spcAft>
              <a:buFontTx/>
              <a:buChar char="•"/>
              <a:defRPr/>
            </a:pPr>
            <a:r>
              <a:rPr lang="en-US" sz="2000" dirty="0">
                <a:latin typeface="Arial" charset="0"/>
                <a:cs typeface="Times New Roman" charset="0"/>
              </a:rPr>
              <a:t>No formal management</a:t>
            </a:r>
          </a:p>
          <a:p>
            <a:pPr marL="628650" lvl="1" indent="-228600">
              <a:spcAft>
                <a:spcPts val="600"/>
              </a:spcAft>
              <a:buFontTx/>
              <a:buChar char="•"/>
              <a:defRPr/>
            </a:pPr>
            <a:r>
              <a:rPr lang="en-US" sz="2000" dirty="0">
                <a:latin typeface="Arial" charset="0"/>
                <a:cs typeface="Times New Roman" charset="0"/>
              </a:rPr>
              <a:t>Policies established by professional, government organizations</a:t>
            </a:r>
          </a:p>
          <a:p>
            <a:pPr marL="1085850" lvl="2">
              <a:spcAft>
                <a:spcPts val="1200"/>
              </a:spcAft>
              <a:buFontTx/>
              <a:buChar char="•"/>
              <a:defRPr/>
            </a:pPr>
            <a:r>
              <a:rPr lang="en-US" sz="2000" dirty="0">
                <a:latin typeface="Arial" charset="0"/>
                <a:cs typeface="Times New Roman" charset="0"/>
              </a:rPr>
              <a:t>IAB, ICANN, W3C</a:t>
            </a:r>
          </a:p>
          <a:p>
            <a:pPr marL="285750" indent="-285750">
              <a:spcAft>
                <a:spcPts val="600"/>
              </a:spcAft>
              <a:buFontTx/>
              <a:buChar char="•"/>
              <a:defRPr/>
            </a:pPr>
            <a:r>
              <a:rPr lang="en-US" sz="2200" b="1" dirty="0">
                <a:latin typeface="Arial" charset="0"/>
                <a:cs typeface="Times New Roman" charset="0"/>
              </a:rPr>
              <a:t>The Future Internet</a:t>
            </a:r>
          </a:p>
          <a:p>
            <a:pPr lvl="1">
              <a:spcAft>
                <a:spcPts val="600"/>
              </a:spcAft>
              <a:buFontTx/>
              <a:buChar char="•"/>
              <a:defRPr/>
            </a:pPr>
            <a:r>
              <a:rPr lang="en-US" sz="2200" dirty="0">
                <a:latin typeface="Arial" charset="0"/>
                <a:cs typeface="Times New Roman" charset="0"/>
              </a:rPr>
              <a:t>IPv6 </a:t>
            </a:r>
          </a:p>
          <a:p>
            <a:pPr lvl="1">
              <a:spcAft>
                <a:spcPts val="1200"/>
              </a:spcAft>
              <a:buFontTx/>
              <a:buChar char="•"/>
              <a:defRPr/>
            </a:pPr>
            <a:r>
              <a:rPr lang="en-US" sz="2200" dirty="0">
                <a:latin typeface="Arial" charset="0"/>
                <a:cs typeface="Times New Roman" charset="0"/>
              </a:rPr>
              <a:t>Internet2, NGI</a:t>
            </a:r>
          </a:p>
          <a:p>
            <a:pPr>
              <a:defRPr/>
            </a:pPr>
            <a:endParaRPr lang="en-US" sz="2200" b="1" dirty="0">
              <a:latin typeface="Arial" charset="0"/>
            </a:endParaRPr>
          </a:p>
          <a:p>
            <a:endParaRPr lang="en-IE" dirty="0"/>
          </a:p>
        </p:txBody>
      </p:sp>
      <p:sp>
        <p:nvSpPr>
          <p:cNvPr id="13316" name="Rectangle 4"/>
          <p:cNvSpPr>
            <a:spLocks noChangeArrowheads="1"/>
          </p:cNvSpPr>
          <p:nvPr/>
        </p:nvSpPr>
        <p:spPr bwMode="auto">
          <a:xfrm>
            <a:off x="762000" y="1790700"/>
            <a:ext cx="8077200" cy="4038600"/>
          </a:xfrm>
          <a:prstGeom prst="rect">
            <a:avLst/>
          </a:prstGeom>
          <a:noFill/>
          <a:ln w="12700">
            <a:noFill/>
            <a:miter lim="800000"/>
            <a:headEnd/>
            <a:tailEnd/>
          </a:ln>
          <a:effectLst/>
        </p:spPr>
        <p:txBody>
          <a:bodyPr lIns="90488" tIns="44450" rIns="90488" bIns="44450"/>
          <a:lstStyle/>
          <a:p>
            <a:pPr marL="342900" indent="-342900">
              <a:defRPr/>
            </a:pPr>
            <a:endParaRPr lang="en-US" sz="2400" b="1" dirty="0">
              <a:effectLst>
                <a:outerShdw blurRad="38100" dist="38100" dir="2700000" algn="tl">
                  <a:srgbClr val="C0C0C0"/>
                </a:outerShdw>
              </a:effectLst>
              <a:latin typeface="Arial" charset="0"/>
              <a:cs typeface="Times New Roman" charset="0"/>
            </a:endParaRPr>
          </a:p>
        </p:txBody>
      </p:sp>
      <p:sp>
        <p:nvSpPr>
          <p:cNvPr id="13334" name="Rectangle 22"/>
          <p:cNvSpPr>
            <a:spLocks noChangeArrowheads="1"/>
          </p:cNvSpPr>
          <p:nvPr/>
        </p:nvSpPr>
        <p:spPr bwMode="auto">
          <a:xfrm>
            <a:off x="457200" y="1600200"/>
            <a:ext cx="8001000" cy="4572000"/>
          </a:xfrm>
          <a:prstGeom prst="rect">
            <a:avLst/>
          </a:prstGeom>
          <a:noFill/>
          <a:ln w="12700">
            <a:noFill/>
            <a:miter lim="800000"/>
            <a:headEnd/>
            <a:tailEnd/>
          </a:ln>
          <a:effectLst/>
        </p:spPr>
        <p:txBody>
          <a:bodyPr lIns="90488" tIns="0" rIns="90488" bIns="44450"/>
          <a:lstStyle/>
          <a:p>
            <a:pPr marL="342900" indent="-342900">
              <a:spcAft>
                <a:spcPts val="0"/>
              </a:spcAft>
              <a:defRPr/>
            </a:pPr>
            <a:endParaRPr lang="en-US" sz="2200" b="1" dirty="0">
              <a:latin typeface="Arial" charset="0"/>
            </a:endParaRPr>
          </a:p>
        </p:txBody>
      </p:sp>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80806223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Network </a:t>
            </a:r>
            <a:r>
              <a:rPr lang="en-US" dirty="0" smtClean="0"/>
              <a:t>Architecture</a:t>
            </a:r>
            <a:endParaRPr lang="en-IE" dirty="0"/>
          </a:p>
        </p:txBody>
      </p:sp>
      <p:sp>
        <p:nvSpPr>
          <p:cNvPr id="901124" name="Text Box 5"/>
          <p:cNvSpPr txBox="1">
            <a:spLocks noChangeArrowheads="1"/>
          </p:cNvSpPr>
          <p:nvPr/>
        </p:nvSpPr>
        <p:spPr bwMode="auto">
          <a:xfrm>
            <a:off x="5580063" y="1628775"/>
            <a:ext cx="3313112" cy="4708981"/>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dirty="0">
                <a:solidFill>
                  <a:srgbClr val="000080"/>
                </a:solidFill>
                <a:latin typeface="+mj-lt"/>
              </a:rPr>
              <a:t>The Internet backbone connects to regional networks, which in turn provide access to Internet service providers, large firms, and government institutions. </a:t>
            </a:r>
          </a:p>
          <a:p>
            <a:pPr algn="ctr"/>
            <a:endParaRPr lang="en-US" sz="2000" b="1" dirty="0">
              <a:solidFill>
                <a:srgbClr val="000080"/>
              </a:solidFill>
              <a:latin typeface="+mj-lt"/>
            </a:endParaRPr>
          </a:p>
          <a:p>
            <a:pPr algn="ctr"/>
            <a:r>
              <a:rPr lang="en-US" sz="2000" b="1" dirty="0">
                <a:solidFill>
                  <a:srgbClr val="000080"/>
                </a:solidFill>
                <a:latin typeface="+mj-lt"/>
              </a:rPr>
              <a:t>Network access points (NAPs) and metropolitan area exchanges (MAEs) are hubs where the backbone intersects regional and local networks and where backbone owners connect with one another.</a:t>
            </a:r>
          </a:p>
        </p:txBody>
      </p:sp>
      <p:pic>
        <p:nvPicPr>
          <p:cNvPr id="9011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3" y="1484313"/>
            <a:ext cx="5308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9965883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Internet </a:t>
            </a:r>
            <a:r>
              <a:rPr lang="en-GB" dirty="0" smtClean="0"/>
              <a:t>Services</a:t>
            </a:r>
            <a:endParaRPr lang="en-IE" dirty="0"/>
          </a:p>
        </p:txBody>
      </p:sp>
      <p:sp>
        <p:nvSpPr>
          <p:cNvPr id="4" name="Content Placeholder 3"/>
          <p:cNvSpPr>
            <a:spLocks noGrp="1"/>
          </p:cNvSpPr>
          <p:nvPr>
            <p:ph idx="1"/>
          </p:nvPr>
        </p:nvSpPr>
        <p:spPr/>
        <p:txBody>
          <a:bodyPr>
            <a:noAutofit/>
          </a:bodyPr>
          <a:lstStyle/>
          <a:p>
            <a:pPr marL="0" indent="0">
              <a:lnSpc>
                <a:spcPct val="80000"/>
              </a:lnSpc>
              <a:spcBef>
                <a:spcPct val="50000"/>
              </a:spcBef>
              <a:buNone/>
            </a:pPr>
            <a:r>
              <a:rPr lang="en-US" sz="2400" b="1" dirty="0">
                <a:solidFill>
                  <a:srgbClr val="FF6600"/>
                </a:solidFill>
              </a:rPr>
              <a:t>Internet services</a:t>
            </a:r>
          </a:p>
          <a:p>
            <a:pPr marL="538163" lvl="1">
              <a:lnSpc>
                <a:spcPct val="80000"/>
              </a:lnSpc>
              <a:spcBef>
                <a:spcPct val="50000"/>
              </a:spcBef>
              <a:buFontTx/>
              <a:buChar char="•"/>
            </a:pPr>
            <a:r>
              <a:rPr lang="en-US" sz="2400" dirty="0"/>
              <a:t>E-mail</a:t>
            </a:r>
            <a:endParaRPr lang="en-US" sz="2400" dirty="0">
              <a:cs typeface="Times New Roman" panose="02020603050405020304" pitchFamily="18" charset="0"/>
            </a:endParaRPr>
          </a:p>
          <a:p>
            <a:pPr marL="538163" lvl="1">
              <a:lnSpc>
                <a:spcPct val="80000"/>
              </a:lnSpc>
              <a:spcBef>
                <a:spcPct val="50000"/>
              </a:spcBef>
              <a:buFontTx/>
              <a:buChar char="•"/>
            </a:pPr>
            <a:r>
              <a:rPr lang="en-US" sz="2400" dirty="0"/>
              <a:t>Chatting and instant messaging</a:t>
            </a:r>
            <a:endParaRPr lang="en-US" sz="2400" dirty="0">
              <a:cs typeface="Times New Roman" panose="02020603050405020304" pitchFamily="18" charset="0"/>
            </a:endParaRPr>
          </a:p>
          <a:p>
            <a:pPr marL="538163" lvl="1">
              <a:lnSpc>
                <a:spcPct val="80000"/>
              </a:lnSpc>
              <a:spcBef>
                <a:spcPct val="50000"/>
              </a:spcBef>
              <a:buFontTx/>
              <a:buChar char="•"/>
            </a:pPr>
            <a:r>
              <a:rPr lang="en-US" sz="2400" dirty="0">
                <a:cs typeface="Times New Roman" panose="02020603050405020304" pitchFamily="18" charset="0"/>
              </a:rPr>
              <a:t>Newsgroups</a:t>
            </a:r>
          </a:p>
          <a:p>
            <a:pPr marL="538163" lvl="1">
              <a:lnSpc>
                <a:spcPct val="80000"/>
              </a:lnSpc>
              <a:spcBef>
                <a:spcPct val="50000"/>
              </a:spcBef>
              <a:buFontTx/>
              <a:buChar char="•"/>
            </a:pPr>
            <a:r>
              <a:rPr lang="en-US" sz="2400" dirty="0">
                <a:cs typeface="Times New Roman" panose="02020603050405020304" pitchFamily="18" charset="0"/>
              </a:rPr>
              <a:t>Telnet</a:t>
            </a:r>
          </a:p>
          <a:p>
            <a:pPr marL="538163" lvl="1">
              <a:lnSpc>
                <a:spcPct val="80000"/>
              </a:lnSpc>
              <a:spcBef>
                <a:spcPct val="50000"/>
              </a:spcBef>
              <a:buFontTx/>
              <a:buChar char="•"/>
            </a:pPr>
            <a:r>
              <a:rPr lang="en-US" sz="2400" dirty="0"/>
              <a:t>File Transfer Protocol (FTP)</a:t>
            </a:r>
            <a:endParaRPr lang="en-US" sz="2400" dirty="0">
              <a:cs typeface="Times New Roman" panose="02020603050405020304" pitchFamily="18" charset="0"/>
            </a:endParaRPr>
          </a:p>
          <a:p>
            <a:pPr marL="538163" lvl="1">
              <a:lnSpc>
                <a:spcPct val="80000"/>
              </a:lnSpc>
              <a:spcBef>
                <a:spcPct val="50000"/>
              </a:spcBef>
              <a:buFontTx/>
              <a:buChar char="•"/>
            </a:pPr>
            <a:r>
              <a:rPr lang="en-US" sz="2400" dirty="0">
                <a:cs typeface="Times New Roman" panose="02020603050405020304" pitchFamily="18" charset="0"/>
              </a:rPr>
              <a:t>World Wide Web</a:t>
            </a:r>
          </a:p>
          <a:p>
            <a:pPr marL="0" indent="0">
              <a:lnSpc>
                <a:spcPct val="80000"/>
              </a:lnSpc>
              <a:spcBef>
                <a:spcPct val="50000"/>
              </a:spcBef>
              <a:buNone/>
            </a:pPr>
            <a:r>
              <a:rPr lang="en-US" sz="2400" dirty="0">
                <a:cs typeface="Times New Roman" panose="02020603050405020304" pitchFamily="18" charset="0"/>
              </a:rPr>
              <a:t>Voice over IP (VoIP)</a:t>
            </a:r>
          </a:p>
          <a:p>
            <a:pPr marL="0" indent="0">
              <a:lnSpc>
                <a:spcPct val="80000"/>
              </a:lnSpc>
              <a:spcBef>
                <a:spcPct val="50000"/>
              </a:spcBef>
              <a:buNone/>
            </a:pPr>
            <a:r>
              <a:rPr lang="en-US" sz="2400" dirty="0">
                <a:cs typeface="Times New Roman" panose="02020603050405020304" pitchFamily="18" charset="0"/>
              </a:rPr>
              <a:t>Unified communications</a:t>
            </a:r>
          </a:p>
          <a:p>
            <a:pPr marL="0" indent="0">
              <a:lnSpc>
                <a:spcPct val="80000"/>
              </a:lnSpc>
              <a:spcBef>
                <a:spcPct val="50000"/>
              </a:spcBef>
              <a:buNone/>
            </a:pPr>
            <a:r>
              <a:rPr lang="en-US" sz="2400" dirty="0">
                <a:cs typeface="Times New Roman" panose="02020603050405020304" pitchFamily="18" charset="0"/>
              </a:rPr>
              <a:t>Virtual private networks (VPNs)</a:t>
            </a:r>
          </a:p>
          <a:p>
            <a:endParaRPr lang="en-IE" sz="2400" dirty="0"/>
          </a:p>
        </p:txBody>
      </p:sp>
      <p:pic>
        <p:nvPicPr>
          <p:cNvPr id="905222" name="Picture 6" descr="dotcom.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5900" y="156795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50617019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Client/Server </a:t>
            </a:r>
            <a:r>
              <a:rPr lang="en-US" dirty="0"/>
              <a:t>Computing on the </a:t>
            </a:r>
            <a:r>
              <a:rPr lang="en-US" dirty="0" smtClean="0"/>
              <a:t>Internet </a:t>
            </a:r>
            <a:r>
              <a:rPr lang="en-GB" dirty="0" smtClean="0"/>
              <a:t>Accessing </a:t>
            </a:r>
            <a:r>
              <a:rPr lang="en-GB" dirty="0"/>
              <a:t>Services</a:t>
            </a:r>
            <a:r>
              <a:rPr lang="en-US" dirty="0"/>
              <a:t/>
            </a:r>
            <a:br>
              <a:rPr lang="en-US" dirty="0"/>
            </a:br>
            <a:endParaRPr lang="en-IE" dirty="0"/>
          </a:p>
        </p:txBody>
      </p:sp>
      <p:pic>
        <p:nvPicPr>
          <p:cNvPr id="90726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54249"/>
            <a:ext cx="84582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7269" name="Text Box 5"/>
          <p:cNvSpPr txBox="1">
            <a:spLocks noChangeArrowheads="1"/>
          </p:cNvSpPr>
          <p:nvPr/>
        </p:nvSpPr>
        <p:spPr bwMode="auto">
          <a:xfrm>
            <a:off x="1043781" y="5534561"/>
            <a:ext cx="7056438" cy="1323439"/>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sz="2000" b="1" dirty="0">
                <a:solidFill>
                  <a:srgbClr val="000080"/>
                </a:solidFill>
                <a:latin typeface="+mj-lt"/>
              </a:rPr>
              <a:t>Client computers running Web browser and other software can access an array of services on servers over the Internet. These services may all run on a single server or on multiple specialized servers.</a:t>
            </a:r>
            <a:endParaRPr lang="en-US" sz="2000" dirty="0">
              <a:solidFill>
                <a:srgbClr val="000080"/>
              </a:solidFill>
              <a:latin typeface="+mj-lt"/>
            </a:endParaRP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29015147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Voice over IP </a:t>
            </a:r>
            <a:r>
              <a:rPr lang="en-US" dirty="0" smtClean="0"/>
              <a:t>Works</a:t>
            </a:r>
            <a:endParaRPr lang="en-IE" dirty="0"/>
          </a:p>
        </p:txBody>
      </p:sp>
      <p:sp>
        <p:nvSpPr>
          <p:cNvPr id="911364" name="Text Box 5"/>
          <p:cNvSpPr txBox="1">
            <a:spLocks noChangeArrowheads="1"/>
          </p:cNvSpPr>
          <p:nvPr/>
        </p:nvSpPr>
        <p:spPr bwMode="auto">
          <a:xfrm>
            <a:off x="1116013" y="4929460"/>
            <a:ext cx="7086600" cy="1739900"/>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b="1" dirty="0">
                <a:solidFill>
                  <a:srgbClr val="000080"/>
                </a:solidFill>
                <a:latin typeface="+mj-lt"/>
              </a:rPr>
              <a:t>An VoIP phone call digitizes and breaks up a voice message into data packets that may travel along different routes before being reassembled at the final destination. A processor nearest the call’s destination, called a gateway, arranges the packets in the proper order and directs them to the telephone number of the receiver or the IP address of the receiving computer.</a:t>
            </a:r>
          </a:p>
        </p:txBody>
      </p:sp>
      <p:pic>
        <p:nvPicPr>
          <p:cNvPr id="911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12875"/>
            <a:ext cx="8990013"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92406241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83152" cy="1143000"/>
          </a:xfrm>
        </p:spPr>
        <p:txBody>
          <a:bodyPr/>
          <a:lstStyle/>
          <a:p>
            <a:r>
              <a:rPr lang="en-US" dirty="0"/>
              <a:t>A Virtual Private Network Using the </a:t>
            </a:r>
            <a:r>
              <a:rPr lang="en-US" dirty="0" smtClean="0"/>
              <a:t>Internet</a:t>
            </a:r>
            <a:endParaRPr lang="en-IE" dirty="0"/>
          </a:p>
        </p:txBody>
      </p:sp>
      <p:sp>
        <p:nvSpPr>
          <p:cNvPr id="913412" name="Text Box 5"/>
          <p:cNvSpPr txBox="1">
            <a:spLocks noChangeArrowheads="1"/>
          </p:cNvSpPr>
          <p:nvPr/>
        </p:nvSpPr>
        <p:spPr bwMode="auto">
          <a:xfrm>
            <a:off x="5723384" y="1412776"/>
            <a:ext cx="3313112" cy="5324535"/>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000" b="1" dirty="0">
                <a:solidFill>
                  <a:srgbClr val="000080"/>
                </a:solidFill>
                <a:latin typeface="+mj-lt"/>
              </a:rPr>
              <a:t>This VPN is a private network of computers linked using a secure “tunnel” connection over the Internet. </a:t>
            </a:r>
          </a:p>
          <a:p>
            <a:endParaRPr lang="en-US" sz="2000" b="1" dirty="0">
              <a:solidFill>
                <a:srgbClr val="000080"/>
              </a:solidFill>
              <a:latin typeface="+mj-lt"/>
            </a:endParaRPr>
          </a:p>
          <a:p>
            <a:r>
              <a:rPr lang="en-US" sz="2000" b="1" dirty="0">
                <a:solidFill>
                  <a:srgbClr val="000080"/>
                </a:solidFill>
                <a:latin typeface="+mj-lt"/>
              </a:rPr>
              <a:t>It protects data transmitted over the public Internet by encoding the data and “wrapping” them within the Internet Protocol (IP). </a:t>
            </a:r>
          </a:p>
          <a:p>
            <a:endParaRPr lang="en-US" sz="2000" b="1" dirty="0">
              <a:solidFill>
                <a:srgbClr val="000080"/>
              </a:solidFill>
              <a:latin typeface="+mj-lt"/>
            </a:endParaRPr>
          </a:p>
          <a:p>
            <a:r>
              <a:rPr lang="en-US" sz="2000" b="1" dirty="0">
                <a:solidFill>
                  <a:srgbClr val="000080"/>
                </a:solidFill>
                <a:latin typeface="+mj-lt"/>
              </a:rPr>
              <a:t>By adding a wrapper around a network message to hide its content, organizations can create a private connection that travels through the public Internet.</a:t>
            </a:r>
          </a:p>
        </p:txBody>
      </p:sp>
      <p:pic>
        <p:nvPicPr>
          <p:cNvPr id="913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8" y="1412875"/>
            <a:ext cx="5154612"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1468097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067128" cy="1143000"/>
          </a:xfrm>
        </p:spPr>
        <p:txBody>
          <a:bodyPr/>
          <a:lstStyle/>
          <a:p>
            <a:r>
              <a:rPr lang="en-US" sz="3500" dirty="0"/>
              <a:t>Virgin Megastores Keeps Spinning with Unified </a:t>
            </a:r>
            <a:r>
              <a:rPr lang="en-US" sz="3500" dirty="0" smtClean="0"/>
              <a:t>Communications</a:t>
            </a:r>
            <a:endParaRPr lang="en-IE" sz="3500" dirty="0"/>
          </a:p>
        </p:txBody>
      </p:sp>
      <p:sp>
        <p:nvSpPr>
          <p:cNvPr id="862211" name="Rectangle 9"/>
          <p:cNvSpPr>
            <a:spLocks noGrp="1" noChangeArrowheads="1"/>
          </p:cNvSpPr>
          <p:nvPr>
            <p:ph idx="1"/>
          </p:nvPr>
        </p:nvSpPr>
        <p:spPr>
          <a:ln/>
        </p:spPr>
        <p:txBody>
          <a:bodyPr>
            <a:normAutofit/>
          </a:bodyPr>
          <a:lstStyle/>
          <a:p>
            <a:pPr>
              <a:lnSpc>
                <a:spcPct val="90000"/>
              </a:lnSpc>
            </a:pPr>
            <a:r>
              <a:rPr lang="en-US" sz="2200" b="1" dirty="0">
                <a:solidFill>
                  <a:srgbClr val="FF6600"/>
                </a:solidFill>
              </a:rPr>
              <a:t>Problem: </a:t>
            </a:r>
          </a:p>
          <a:p>
            <a:pPr lvl="1">
              <a:lnSpc>
                <a:spcPct val="90000"/>
              </a:lnSpc>
            </a:pPr>
            <a:r>
              <a:rPr lang="en-US" sz="2200" b="1" dirty="0"/>
              <a:t>1400 employees in 11 retail locations; </a:t>
            </a:r>
            <a:br>
              <a:rPr lang="en-US" sz="2200" b="1" dirty="0"/>
            </a:br>
            <a:r>
              <a:rPr lang="en-US" sz="2200" b="1" dirty="0"/>
              <a:t>slow resolutions of business issues because of cost of conference calls</a:t>
            </a:r>
          </a:p>
          <a:p>
            <a:pPr lvl="1">
              <a:lnSpc>
                <a:spcPct val="90000"/>
              </a:lnSpc>
            </a:pPr>
            <a:endParaRPr lang="en-US" sz="2200" b="1" dirty="0"/>
          </a:p>
          <a:p>
            <a:pPr>
              <a:lnSpc>
                <a:spcPct val="90000"/>
              </a:lnSpc>
            </a:pPr>
            <a:r>
              <a:rPr lang="en-US" sz="2200" b="1" dirty="0">
                <a:solidFill>
                  <a:srgbClr val="FF6600"/>
                </a:solidFill>
              </a:rPr>
              <a:t>Solutions: </a:t>
            </a:r>
          </a:p>
          <a:p>
            <a:pPr lvl="1">
              <a:lnSpc>
                <a:spcPct val="90000"/>
              </a:lnSpc>
            </a:pPr>
            <a:r>
              <a:rPr lang="en-US" sz="2200" b="1" dirty="0">
                <a:solidFill>
                  <a:srgbClr val="FF6600"/>
                </a:solidFill>
              </a:rPr>
              <a:t>Implement unified communications </a:t>
            </a:r>
            <a:r>
              <a:rPr lang="en-US" sz="2200" dirty="0"/>
              <a:t>to integrate voice mail, e-mail, conference calling, instant messaging </a:t>
            </a:r>
          </a:p>
          <a:p>
            <a:pPr lvl="1">
              <a:lnSpc>
                <a:spcPct val="90000"/>
              </a:lnSpc>
            </a:pPr>
            <a:r>
              <a:rPr lang="en-US" sz="2200" b="1" dirty="0"/>
              <a:t>Microsoft’s Office Communication Server, Office Communicator, </a:t>
            </a:r>
            <a:r>
              <a:rPr lang="en-US" sz="2200" b="1" dirty="0" err="1"/>
              <a:t>RoundTable</a:t>
            </a:r>
            <a:r>
              <a:rPr lang="en-US" sz="2200" b="1" dirty="0"/>
              <a:t> conferencing and collaboration tools</a:t>
            </a:r>
          </a:p>
          <a:p>
            <a:pPr lvl="1">
              <a:lnSpc>
                <a:spcPct val="90000"/>
              </a:lnSpc>
            </a:pPr>
            <a:r>
              <a:rPr lang="en-US" sz="2200" dirty="0">
                <a:solidFill>
                  <a:srgbClr val="FF6600"/>
                </a:solidFill>
              </a:rPr>
              <a:t>Demonstrates IT’s role in hastening  communication and flow of information</a:t>
            </a:r>
          </a:p>
        </p:txBody>
      </p:sp>
      <p:pic>
        <p:nvPicPr>
          <p:cNvPr id="862216" name="Picture 8" descr="virgin-megastore-closi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8344" y="1583849"/>
            <a:ext cx="1276772" cy="127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4856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00" dirty="0"/>
              <a:t>Monitoring Employees on Networks: Unethical or Good Business</a:t>
            </a:r>
            <a:r>
              <a:rPr lang="en-US" sz="3500" dirty="0" smtClean="0"/>
              <a:t>?</a:t>
            </a:r>
            <a:endParaRPr lang="en-IE" sz="3500" dirty="0"/>
          </a:p>
        </p:txBody>
      </p:sp>
      <p:sp>
        <p:nvSpPr>
          <p:cNvPr id="909314" name="Rectangle 2"/>
          <p:cNvSpPr>
            <a:spLocks noChangeArrowheads="1"/>
          </p:cNvSpPr>
          <p:nvPr/>
        </p:nvSpPr>
        <p:spPr bwMode="auto">
          <a:xfrm>
            <a:off x="468313" y="1700212"/>
            <a:ext cx="5759450" cy="4249067"/>
          </a:xfrm>
          <a:prstGeom prst="rect">
            <a:avLst/>
          </a:prstGeom>
          <a:solidFill>
            <a:schemeClr val="bg1">
              <a:lumMod val="95000"/>
            </a:schemeClr>
          </a:solidFill>
          <a:ln>
            <a:solidFill>
              <a:srgbClr val="000080"/>
            </a:solidFill>
          </a:ln>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Bef>
                <a:spcPct val="50000"/>
              </a:spcBef>
            </a:pPr>
            <a:r>
              <a:rPr lang="en-US" sz="2400" b="1" dirty="0" smtClean="0">
                <a:solidFill>
                  <a:srgbClr val="FF6600"/>
                </a:solidFill>
                <a:latin typeface="+mj-lt"/>
              </a:rPr>
              <a:t>Question Time</a:t>
            </a:r>
          </a:p>
          <a:p>
            <a:pPr marL="0" indent="0">
              <a:spcBef>
                <a:spcPct val="50000"/>
              </a:spcBef>
            </a:pPr>
            <a:r>
              <a:rPr lang="en-US" sz="2400" b="1" dirty="0" smtClean="0">
                <a:solidFill>
                  <a:srgbClr val="000080"/>
                </a:solidFill>
                <a:latin typeface="+mj-lt"/>
              </a:rPr>
              <a:t>Read </a:t>
            </a:r>
            <a:r>
              <a:rPr lang="en-US" sz="2400" b="1" dirty="0">
                <a:solidFill>
                  <a:srgbClr val="000080"/>
                </a:solidFill>
                <a:latin typeface="+mj-lt"/>
              </a:rPr>
              <a:t>the Case-Study </a:t>
            </a:r>
            <a:r>
              <a:rPr lang="en-US" sz="2400" b="1" dirty="0" smtClean="0">
                <a:solidFill>
                  <a:srgbClr val="000080"/>
                </a:solidFill>
                <a:latin typeface="+mj-lt"/>
              </a:rPr>
              <a:t>on Monitoring Employees and answer the following questions:</a:t>
            </a:r>
            <a:endParaRPr lang="en-US" sz="2400" b="1" dirty="0">
              <a:solidFill>
                <a:srgbClr val="000080"/>
              </a:solidFill>
              <a:latin typeface="+mj-lt"/>
            </a:endParaRPr>
          </a:p>
          <a:p>
            <a:pPr marL="561975" lvl="1" indent="-457200">
              <a:spcBef>
                <a:spcPct val="50000"/>
              </a:spcBef>
              <a:buFont typeface="+mj-lt"/>
              <a:buAutoNum type="arabicPeriod"/>
            </a:pPr>
            <a:r>
              <a:rPr lang="en-US" sz="2400" dirty="0">
                <a:solidFill>
                  <a:srgbClr val="000080"/>
                </a:solidFill>
                <a:latin typeface="+mj-lt"/>
              </a:rPr>
              <a:t>Should managers monitor employee e-mail and Internet usage? Why or why not?</a:t>
            </a:r>
          </a:p>
          <a:p>
            <a:pPr marL="561975" lvl="1" indent="-457200">
              <a:spcBef>
                <a:spcPct val="50000"/>
              </a:spcBef>
              <a:buFont typeface="+mj-lt"/>
              <a:buAutoNum type="arabicPeriod"/>
            </a:pPr>
            <a:r>
              <a:rPr lang="en-US" sz="2400" dirty="0">
                <a:solidFill>
                  <a:srgbClr val="000080"/>
                </a:solidFill>
                <a:latin typeface="+mj-lt"/>
              </a:rPr>
              <a:t>Describe an effective e-mail and Web use policy for a company.</a:t>
            </a:r>
          </a:p>
        </p:txBody>
      </p:sp>
      <p:pic>
        <p:nvPicPr>
          <p:cNvPr id="909319" name="Picture 7" descr="bigbro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046" y="1713696"/>
            <a:ext cx="258127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http://thumbs.dreamstime.com/z/question-time-7477311.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100392" y="5703209"/>
            <a:ext cx="1049001" cy="115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81957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IE" dirty="0" smtClean="0">
                <a:solidFill>
                  <a:srgbClr val="000080"/>
                </a:solidFill>
              </a:rPr>
              <a:t>10 Minutes break!!</a:t>
            </a:r>
            <a:endParaRPr lang="en-IE" dirty="0">
              <a:solidFill>
                <a:srgbClr val="000080"/>
              </a:solidFill>
            </a:endParaRPr>
          </a:p>
        </p:txBody>
      </p:sp>
      <p:sp>
        <p:nvSpPr>
          <p:cNvPr id="4" name="Footer Placeholder 3"/>
          <p:cNvSpPr>
            <a:spLocks noGrp="1"/>
          </p:cNvSpPr>
          <p:nvPr>
            <p:ph type="ftr" sz="quarter" idx="11"/>
          </p:nvPr>
        </p:nvSpPr>
        <p:spPr/>
        <p:txBody>
          <a:bodyPr/>
          <a:lstStyle/>
          <a:p>
            <a:r>
              <a:rPr lang="en-GB" smtClean="0"/>
              <a:t>lisa.murphy@ncirl.ie</a:t>
            </a:r>
            <a:endParaRPr lang="en-GB"/>
          </a:p>
        </p:txBody>
      </p:sp>
      <p:pic>
        <p:nvPicPr>
          <p:cNvPr id="6146" name="Picture 2" descr="http://chosenvessel26.files.wordpress.com/2011/05/take-a-break-fro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276872"/>
            <a:ext cx="2857500" cy="28765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57200" y="116632"/>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pPr algn="l"/>
            <a:r>
              <a:rPr lang="en-GB" dirty="0" smtClean="0">
                <a:solidFill>
                  <a:srgbClr val="000080"/>
                </a:solidFill>
              </a:rPr>
              <a:t>Break Time</a:t>
            </a:r>
            <a:endParaRPr lang="en-GB" dirty="0">
              <a:solidFill>
                <a:srgbClr val="000080"/>
              </a:solidFill>
            </a:endParaRPr>
          </a:p>
        </p:txBody>
      </p:sp>
    </p:spTree>
    <p:extLst>
      <p:ext uri="{BB962C8B-B14F-4D97-AF65-F5344CB8AC3E}">
        <p14:creationId xmlns:p14="http://schemas.microsoft.com/office/powerpoint/2010/main" val="202903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Wide </a:t>
            </a:r>
            <a:r>
              <a:rPr lang="en-US" dirty="0" smtClean="0"/>
              <a:t>Web</a:t>
            </a:r>
            <a:endParaRPr lang="en-IE" dirty="0"/>
          </a:p>
        </p:txBody>
      </p:sp>
      <p:sp>
        <p:nvSpPr>
          <p:cNvPr id="915458" name="Rectangle 14"/>
          <p:cNvSpPr>
            <a:spLocks noChangeArrowheads="1"/>
          </p:cNvSpPr>
          <p:nvPr/>
        </p:nvSpPr>
        <p:spPr bwMode="auto">
          <a:xfrm>
            <a:off x="323850" y="1412874"/>
            <a:ext cx="5051425" cy="5040461"/>
          </a:xfrm>
          <a:prstGeom prst="rect">
            <a:avLst/>
          </a:prstGeom>
          <a:solidFill>
            <a:schemeClr val="bg1">
              <a:lumMod val="95000"/>
            </a:schemeClr>
          </a:solidFill>
          <a:ln w="12700">
            <a:solidFill>
              <a:srgbClr val="FF6600"/>
            </a:solidFill>
            <a:miter lim="800000"/>
            <a:headEnd/>
            <a:tailEnd/>
          </a:ln>
        </p:spPr>
        <p:txBody>
          <a:bodyPr lIns="90488" tIns="0" rIns="90488" bIns="44450"/>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indent="-4572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600"/>
              </a:spcAft>
            </a:pPr>
            <a:r>
              <a:rPr lang="en-US" sz="2300" b="1" dirty="0">
                <a:solidFill>
                  <a:srgbClr val="FF6600"/>
                </a:solidFill>
                <a:latin typeface="+mj-lt"/>
                <a:cs typeface="Times New Roman" panose="02020603050405020304" pitchFamily="18" charset="0"/>
              </a:rPr>
              <a:t>HTML (Hypertext Markup Language</a:t>
            </a:r>
            <a:r>
              <a:rPr lang="en-US" sz="2300" b="1" dirty="0" smtClean="0">
                <a:solidFill>
                  <a:srgbClr val="FF6600"/>
                </a:solidFill>
                <a:latin typeface="+mj-lt"/>
                <a:cs typeface="Times New Roman" panose="02020603050405020304" pitchFamily="18" charset="0"/>
              </a:rPr>
              <a:t>)</a:t>
            </a:r>
            <a:endParaRPr lang="en-US" sz="2300" b="1" dirty="0">
              <a:solidFill>
                <a:srgbClr val="FF6600"/>
              </a:solidFill>
              <a:latin typeface="+mj-lt"/>
              <a:cs typeface="Times New Roman" panose="02020603050405020304" pitchFamily="18" charset="0"/>
            </a:endParaRPr>
          </a:p>
          <a:p>
            <a:pPr marL="358775" lvl="1" indent="-260350">
              <a:spcAft>
                <a:spcPts val="600"/>
              </a:spcAft>
              <a:buFontTx/>
              <a:buChar char="•"/>
            </a:pPr>
            <a:r>
              <a:rPr lang="en-US" sz="2300" dirty="0">
                <a:solidFill>
                  <a:srgbClr val="000080"/>
                </a:solidFill>
                <a:latin typeface="+mj-lt"/>
                <a:cs typeface="Times New Roman" panose="02020603050405020304" pitchFamily="18" charset="0"/>
              </a:rPr>
              <a:t>Formats documents for display on Web</a:t>
            </a:r>
          </a:p>
          <a:p>
            <a:pPr marL="0" indent="0">
              <a:spcAft>
                <a:spcPts val="600"/>
              </a:spcAft>
            </a:pPr>
            <a:r>
              <a:rPr lang="en-US" sz="2300" b="1" dirty="0">
                <a:solidFill>
                  <a:srgbClr val="FF6600"/>
                </a:solidFill>
                <a:latin typeface="+mj-lt"/>
                <a:cs typeface="Times New Roman" panose="02020603050405020304" pitchFamily="18" charset="0"/>
              </a:rPr>
              <a:t>Hypertext Transfer Protocol (HTTP</a:t>
            </a:r>
            <a:r>
              <a:rPr lang="en-US" sz="2300" b="1" dirty="0" smtClean="0">
                <a:solidFill>
                  <a:srgbClr val="FF6600"/>
                </a:solidFill>
                <a:latin typeface="+mj-lt"/>
                <a:cs typeface="Times New Roman" panose="02020603050405020304" pitchFamily="18" charset="0"/>
              </a:rPr>
              <a:t>)</a:t>
            </a:r>
            <a:endParaRPr lang="en-US" sz="2300" b="1" dirty="0">
              <a:solidFill>
                <a:srgbClr val="FF6600"/>
              </a:solidFill>
              <a:latin typeface="+mj-lt"/>
              <a:cs typeface="Times New Roman" panose="02020603050405020304" pitchFamily="18" charset="0"/>
            </a:endParaRPr>
          </a:p>
          <a:p>
            <a:pPr marL="358775" lvl="1" indent="-260350">
              <a:spcAft>
                <a:spcPts val="600"/>
              </a:spcAft>
              <a:buFontTx/>
              <a:buChar char="•"/>
            </a:pPr>
            <a:r>
              <a:rPr lang="en-US" sz="2300" dirty="0">
                <a:solidFill>
                  <a:srgbClr val="000080"/>
                </a:solidFill>
                <a:latin typeface="+mj-lt"/>
                <a:cs typeface="Times New Roman" panose="02020603050405020304" pitchFamily="18" charset="0"/>
              </a:rPr>
              <a:t>Communications standard used for transferring Web pages</a:t>
            </a:r>
          </a:p>
          <a:p>
            <a:pPr marL="0" indent="0">
              <a:spcAft>
                <a:spcPts val="600"/>
              </a:spcAft>
            </a:pPr>
            <a:r>
              <a:rPr lang="en-US" sz="2300" b="1" dirty="0">
                <a:solidFill>
                  <a:srgbClr val="FF6600"/>
                </a:solidFill>
                <a:latin typeface="+mj-lt"/>
                <a:cs typeface="Times New Roman" panose="02020603050405020304" pitchFamily="18" charset="0"/>
              </a:rPr>
              <a:t>Uniform resource locators (URLs</a:t>
            </a:r>
            <a:r>
              <a:rPr lang="en-US" sz="2300" b="1" dirty="0" smtClean="0">
                <a:solidFill>
                  <a:srgbClr val="FF6600"/>
                </a:solidFill>
                <a:latin typeface="+mj-lt"/>
                <a:cs typeface="Times New Roman" panose="02020603050405020304" pitchFamily="18" charset="0"/>
              </a:rPr>
              <a:t>)</a:t>
            </a:r>
            <a:endParaRPr lang="en-US" sz="2300" b="1" dirty="0">
              <a:solidFill>
                <a:srgbClr val="FF6600"/>
              </a:solidFill>
              <a:latin typeface="+mj-lt"/>
              <a:cs typeface="Times New Roman" panose="02020603050405020304" pitchFamily="18" charset="0"/>
            </a:endParaRPr>
          </a:p>
          <a:p>
            <a:pPr marL="358775" lvl="1" indent="-269875">
              <a:spcAft>
                <a:spcPts val="600"/>
              </a:spcAft>
              <a:buFontTx/>
              <a:buChar char="•"/>
            </a:pPr>
            <a:r>
              <a:rPr lang="en-US" sz="2300" dirty="0">
                <a:solidFill>
                  <a:srgbClr val="000080"/>
                </a:solidFill>
                <a:latin typeface="+mj-lt"/>
                <a:cs typeface="Times New Roman" panose="02020603050405020304" pitchFamily="18" charset="0"/>
              </a:rPr>
              <a:t>Addresses of Web pages</a:t>
            </a:r>
          </a:p>
          <a:p>
            <a:pPr marL="0" indent="0">
              <a:spcAft>
                <a:spcPts val="600"/>
              </a:spcAft>
            </a:pPr>
            <a:r>
              <a:rPr lang="en-US" sz="2300" b="1" dirty="0">
                <a:solidFill>
                  <a:srgbClr val="FF6600"/>
                </a:solidFill>
                <a:latin typeface="+mj-lt"/>
                <a:cs typeface="Times New Roman" panose="02020603050405020304" pitchFamily="18" charset="0"/>
              </a:rPr>
              <a:t>Web servers</a:t>
            </a:r>
          </a:p>
          <a:p>
            <a:pPr marL="358775" lvl="1" indent="-260350">
              <a:spcAft>
                <a:spcPts val="600"/>
              </a:spcAft>
              <a:buFontTx/>
              <a:buChar char="•"/>
            </a:pPr>
            <a:r>
              <a:rPr lang="en-US" sz="2300" dirty="0">
                <a:solidFill>
                  <a:srgbClr val="000080"/>
                </a:solidFill>
                <a:latin typeface="+mj-lt"/>
                <a:cs typeface="Times New Roman" panose="02020603050405020304" pitchFamily="18" charset="0"/>
              </a:rPr>
              <a:t>Software for locating and managing Web pages</a:t>
            </a:r>
          </a:p>
        </p:txBody>
      </p:sp>
      <p:pic>
        <p:nvPicPr>
          <p:cNvPr id="915462" name="Picture 6" descr="World Wide Web (1439R-1072246 / EV115-042 © Image Sou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107" y="2852936"/>
            <a:ext cx="2829694" cy="2425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943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779096" cy="1143000"/>
          </a:xfrm>
        </p:spPr>
        <p:txBody>
          <a:bodyPr/>
          <a:lstStyle/>
          <a:p>
            <a:r>
              <a:rPr lang="en-US" sz="3500" dirty="0"/>
              <a:t>Searching for Information on the </a:t>
            </a:r>
            <a:r>
              <a:rPr lang="en-US" sz="3500" dirty="0" smtClean="0"/>
              <a:t>Web</a:t>
            </a:r>
            <a:endParaRPr lang="en-IE" sz="3500" dirty="0"/>
          </a:p>
        </p:txBody>
      </p:sp>
      <p:sp>
        <p:nvSpPr>
          <p:cNvPr id="4" name="Content Placeholder 3"/>
          <p:cNvSpPr>
            <a:spLocks noGrp="1"/>
          </p:cNvSpPr>
          <p:nvPr>
            <p:ph idx="1"/>
          </p:nvPr>
        </p:nvSpPr>
        <p:spPr/>
        <p:txBody>
          <a:bodyPr/>
          <a:lstStyle/>
          <a:p>
            <a:pPr marL="0" lvl="1" indent="0">
              <a:spcAft>
                <a:spcPts val="1200"/>
              </a:spcAft>
              <a:buNone/>
            </a:pPr>
            <a:r>
              <a:rPr lang="en-US" sz="2400" b="1" dirty="0">
                <a:solidFill>
                  <a:srgbClr val="FF6600"/>
                </a:solidFill>
                <a:cs typeface="Times New Roman" panose="02020603050405020304" pitchFamily="18" charset="0"/>
              </a:rPr>
              <a:t>Search engines</a:t>
            </a:r>
          </a:p>
          <a:p>
            <a:pPr marL="358775" lvl="2">
              <a:spcAft>
                <a:spcPts val="1200"/>
              </a:spcAft>
              <a:buFontTx/>
              <a:buChar char="•"/>
            </a:pPr>
            <a:r>
              <a:rPr lang="en-US" sz="2000" dirty="0"/>
              <a:t>Started in early 1990s as relatively simple software programs using keyword indexes</a:t>
            </a:r>
          </a:p>
          <a:p>
            <a:pPr marL="358775" lvl="2">
              <a:spcAft>
                <a:spcPts val="1200"/>
              </a:spcAft>
              <a:buFontTx/>
              <a:buChar char="•"/>
            </a:pPr>
            <a:r>
              <a:rPr lang="en-US" sz="2000" dirty="0">
                <a:cs typeface="Times New Roman" panose="02020603050405020304" pitchFamily="18" charset="0"/>
              </a:rPr>
              <a:t>Today, major source of Internet advertising revenue via </a:t>
            </a:r>
            <a:r>
              <a:rPr lang="en-US" sz="2000" b="1" dirty="0">
                <a:cs typeface="Times New Roman" panose="02020603050405020304" pitchFamily="18" charset="0"/>
              </a:rPr>
              <a:t>search engine marketing</a:t>
            </a:r>
            <a:r>
              <a:rPr lang="en-US" sz="2000" dirty="0">
                <a:cs typeface="Times New Roman" panose="02020603050405020304" pitchFamily="18" charset="0"/>
              </a:rPr>
              <a:t>, using complex algorithms and page ranking techniques to locate results</a:t>
            </a:r>
          </a:p>
          <a:p>
            <a:pPr marL="717550" lvl="3">
              <a:spcAft>
                <a:spcPts val="1200"/>
              </a:spcAft>
              <a:buFont typeface="Calibri" panose="020F0502020204030204" pitchFamily="34" charset="0"/>
              <a:buChar char="–"/>
            </a:pPr>
            <a:r>
              <a:rPr lang="en-US" dirty="0">
                <a:cs typeface="Times New Roman" panose="02020603050405020304" pitchFamily="18" charset="0"/>
              </a:rPr>
              <a:t>Sponsored links vs. organic search results (unsponsored)</a:t>
            </a:r>
          </a:p>
          <a:p>
            <a:pPr marL="0" lvl="1" indent="0">
              <a:spcAft>
                <a:spcPts val="1200"/>
              </a:spcAft>
              <a:buNone/>
            </a:pPr>
            <a:r>
              <a:rPr lang="en-US" sz="2400" b="1" dirty="0">
                <a:solidFill>
                  <a:srgbClr val="FF6600"/>
                </a:solidFill>
                <a:cs typeface="Times New Roman" panose="02020603050405020304" pitchFamily="18" charset="0"/>
              </a:rPr>
              <a:t>Shopping bots </a:t>
            </a:r>
          </a:p>
          <a:p>
            <a:pPr marL="358775" lvl="2">
              <a:spcAft>
                <a:spcPts val="1200"/>
              </a:spcAft>
              <a:buFont typeface="Calibri" panose="020F0502020204030204" pitchFamily="34" charset="0"/>
              <a:buChar char="•"/>
            </a:pPr>
            <a:r>
              <a:rPr lang="en-US" sz="2000" dirty="0">
                <a:cs typeface="Times New Roman" panose="02020603050405020304" pitchFamily="18" charset="0"/>
              </a:rPr>
              <a:t>U</a:t>
            </a:r>
            <a:r>
              <a:rPr lang="en-US" sz="2000" dirty="0"/>
              <a:t>se intelligent agent software for searching Internet for shopping information</a:t>
            </a:r>
          </a:p>
          <a:p>
            <a:endParaRPr lang="en-IE" dirty="0"/>
          </a:p>
        </p:txBody>
      </p:sp>
      <p:pic>
        <p:nvPicPr>
          <p:cNvPr id="917510" name="Picture 6" descr="Search"/>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8772" y="3853509"/>
            <a:ext cx="1368028" cy="13602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187226584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Google </a:t>
            </a:r>
            <a:r>
              <a:rPr lang="en-US" dirty="0" smtClean="0"/>
              <a:t>Works</a:t>
            </a:r>
            <a:endParaRPr lang="en-IE" dirty="0"/>
          </a:p>
        </p:txBody>
      </p:sp>
      <p:sp>
        <p:nvSpPr>
          <p:cNvPr id="919556" name="Text Box 5"/>
          <p:cNvSpPr txBox="1">
            <a:spLocks noChangeArrowheads="1"/>
          </p:cNvSpPr>
          <p:nvPr/>
        </p:nvSpPr>
        <p:spPr bwMode="auto">
          <a:xfrm>
            <a:off x="323528" y="1988840"/>
            <a:ext cx="2655259" cy="4093428"/>
          </a:xfrm>
          <a:prstGeom prst="rect">
            <a:avLst/>
          </a:prstGeom>
          <a:solidFill>
            <a:schemeClr val="bg1">
              <a:lumMod val="95000"/>
            </a:schemeClr>
          </a:solidFill>
          <a:ln>
            <a:solidFill>
              <a:srgbClr val="FF6600"/>
            </a:solid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000" b="1" dirty="0">
                <a:solidFill>
                  <a:srgbClr val="000080"/>
                </a:solidFill>
                <a:latin typeface="+mj-lt"/>
              </a:rPr>
              <a:t>The Google search engine is continuously crawling the Web, indexing the content of each page, calculating its popularity, and storing the pages so that it can respond quickly to user requests to see a page. The entire process takes about one-half second.</a:t>
            </a: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pic>
        <p:nvPicPr>
          <p:cNvPr id="919559" name="Picture 9" descr="Fig-07-13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988840"/>
            <a:ext cx="5629907"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27162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Web Search </a:t>
            </a:r>
            <a:r>
              <a:rPr lang="en-US" dirty="0" smtClean="0"/>
              <a:t>Engines</a:t>
            </a:r>
            <a:endParaRPr lang="en-IE" dirty="0"/>
          </a:p>
        </p:txBody>
      </p:sp>
      <p:sp>
        <p:nvSpPr>
          <p:cNvPr id="921604" name="Text Box 5"/>
          <p:cNvSpPr txBox="1">
            <a:spLocks noChangeArrowheads="1"/>
          </p:cNvSpPr>
          <p:nvPr/>
        </p:nvSpPr>
        <p:spPr bwMode="auto">
          <a:xfrm>
            <a:off x="1979613" y="5397023"/>
            <a:ext cx="5041900" cy="1200329"/>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400" b="1" dirty="0">
                <a:solidFill>
                  <a:srgbClr val="000080"/>
                </a:solidFill>
                <a:latin typeface="+mj-lt"/>
              </a:rPr>
              <a:t>Google is the most popular search engine on the Web, handling 65.2 percent of all Web searches. </a:t>
            </a: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pic>
        <p:nvPicPr>
          <p:cNvPr id="9216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68011"/>
            <a:ext cx="5473700" cy="328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09" name="Rectangle 9"/>
          <p:cNvSpPr>
            <a:spLocks noChangeArrowheads="1"/>
          </p:cNvSpPr>
          <p:nvPr/>
        </p:nvSpPr>
        <p:spPr bwMode="auto">
          <a:xfrm>
            <a:off x="1619250" y="1509236"/>
            <a:ext cx="58261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http://blog.nielsen.com/nielsenwire/online_mobile/nielsen-reports-february-2010-u-s-search-rankings/</a:t>
            </a:r>
          </a:p>
        </p:txBody>
      </p:sp>
    </p:spTree>
    <p:extLst>
      <p:ext uri="{BB962C8B-B14F-4D97-AF65-F5344CB8AC3E}">
        <p14:creationId xmlns:p14="http://schemas.microsoft.com/office/powerpoint/2010/main" val="419006343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2.0 – The Read/Write </a:t>
            </a:r>
            <a:r>
              <a:rPr lang="en-GB" dirty="0" smtClean="0"/>
              <a:t>Web</a:t>
            </a:r>
            <a:endParaRPr lang="en-IE" dirty="0"/>
          </a:p>
        </p:txBody>
      </p:sp>
      <p:sp>
        <p:nvSpPr>
          <p:cNvPr id="4" name="Content Placeholder 3"/>
          <p:cNvSpPr>
            <a:spLocks noGrp="1"/>
          </p:cNvSpPr>
          <p:nvPr>
            <p:ph sz="half" idx="1"/>
          </p:nvPr>
        </p:nvSpPr>
        <p:spPr/>
        <p:txBody>
          <a:bodyPr>
            <a:noAutofit/>
          </a:bodyPr>
          <a:lstStyle/>
          <a:p>
            <a:pPr marL="285750" lvl="1">
              <a:spcAft>
                <a:spcPts val="600"/>
              </a:spcAft>
              <a:buFontTx/>
              <a:buChar char="•"/>
            </a:pPr>
            <a:r>
              <a:rPr lang="en-US" sz="1700" b="1" dirty="0">
                <a:cs typeface="Times New Roman" panose="02020603050405020304" pitchFamily="18" charset="0"/>
              </a:rPr>
              <a:t>Web 2.0: </a:t>
            </a:r>
            <a:r>
              <a:rPr lang="en-US" sz="1700" dirty="0">
                <a:cs typeface="Times New Roman" panose="02020603050405020304" pitchFamily="18" charset="0"/>
              </a:rPr>
              <a:t>S</a:t>
            </a:r>
            <a:r>
              <a:rPr lang="en-US" sz="1700" dirty="0"/>
              <a:t>econd-generation interactive Internet-based services enabling people to collaborate, share information, and create new services online</a:t>
            </a:r>
          </a:p>
          <a:p>
            <a:pPr marL="285750" lvl="1">
              <a:spcAft>
                <a:spcPts val="600"/>
              </a:spcAft>
              <a:buFontTx/>
              <a:buChar char="•"/>
            </a:pPr>
            <a:r>
              <a:rPr lang="en-US" sz="1700" b="1" dirty="0">
                <a:cs typeface="Times New Roman" panose="02020603050405020304" pitchFamily="18" charset="0"/>
              </a:rPr>
              <a:t>Cloud computing</a:t>
            </a:r>
          </a:p>
          <a:p>
            <a:pPr marL="285750" lvl="1">
              <a:spcAft>
                <a:spcPts val="600"/>
              </a:spcAft>
              <a:buFontTx/>
              <a:buChar char="•"/>
            </a:pPr>
            <a:r>
              <a:rPr lang="en-US" sz="1700" b="1" dirty="0">
                <a:cs typeface="Times New Roman" panose="02020603050405020304" pitchFamily="18" charset="0"/>
              </a:rPr>
              <a:t>Software </a:t>
            </a:r>
            <a:r>
              <a:rPr lang="en-US" sz="1700" b="1" dirty="0" err="1">
                <a:cs typeface="Times New Roman" panose="02020603050405020304" pitchFamily="18" charset="0"/>
              </a:rPr>
              <a:t>mashups</a:t>
            </a:r>
            <a:r>
              <a:rPr lang="en-US" sz="1700" b="1" dirty="0">
                <a:cs typeface="Times New Roman" panose="02020603050405020304" pitchFamily="18" charset="0"/>
              </a:rPr>
              <a:t> and widgets</a:t>
            </a:r>
          </a:p>
          <a:p>
            <a:pPr marL="285750" lvl="1">
              <a:spcAft>
                <a:spcPts val="600"/>
              </a:spcAft>
              <a:buFontTx/>
              <a:buChar char="•"/>
            </a:pPr>
            <a:r>
              <a:rPr lang="en-US" sz="1700" b="1" dirty="0">
                <a:cs typeface="Times New Roman" panose="02020603050405020304" pitchFamily="18" charset="0"/>
              </a:rPr>
              <a:t>Blogs: </a:t>
            </a:r>
            <a:r>
              <a:rPr lang="en-US" sz="1700" dirty="0">
                <a:cs typeface="Times New Roman" panose="02020603050405020304" pitchFamily="18" charset="0"/>
              </a:rPr>
              <a:t>Chronological, informal Web sites created by individuals using easy-to-use weblog publishing tools</a:t>
            </a:r>
          </a:p>
          <a:p>
            <a:pPr marL="285750" lvl="1">
              <a:spcAft>
                <a:spcPts val="600"/>
              </a:spcAft>
              <a:buFontTx/>
              <a:buChar char="•"/>
            </a:pPr>
            <a:r>
              <a:rPr lang="en-US" sz="1700" b="1" dirty="0">
                <a:cs typeface="Times New Roman" panose="02020603050405020304" pitchFamily="18" charset="0"/>
              </a:rPr>
              <a:t>RSS (Really Simple Syndication): </a:t>
            </a:r>
            <a:r>
              <a:rPr lang="en-US" sz="1700" dirty="0">
                <a:cs typeface="Times New Roman" panose="02020603050405020304" pitchFamily="18" charset="0"/>
              </a:rPr>
              <a:t>Syndicates Web content so aggregator software can pull content for use in another setting or viewing later</a:t>
            </a:r>
          </a:p>
          <a:p>
            <a:pPr marL="285750" lvl="1">
              <a:spcAft>
                <a:spcPts val="600"/>
              </a:spcAft>
              <a:buFontTx/>
              <a:buChar char="•"/>
            </a:pPr>
            <a:r>
              <a:rPr lang="en-US" sz="1700" b="1" dirty="0">
                <a:cs typeface="Times New Roman" panose="02020603050405020304" pitchFamily="18" charset="0"/>
              </a:rPr>
              <a:t>Wikis: </a:t>
            </a:r>
            <a:r>
              <a:rPr lang="en-US" sz="1700" dirty="0">
                <a:cs typeface="Times New Roman" panose="02020603050405020304" pitchFamily="18" charset="0"/>
              </a:rPr>
              <a:t>C</a:t>
            </a:r>
            <a:r>
              <a:rPr lang="en-US" sz="1700" dirty="0"/>
              <a:t>ollaborative Web sites where visitors can add, delete, or modify content on the </a:t>
            </a:r>
            <a:r>
              <a:rPr lang="en-US" sz="1700" dirty="0" smtClean="0"/>
              <a:t>site</a:t>
            </a:r>
            <a:endParaRPr lang="en-US" sz="1700" b="1" dirty="0">
              <a:cs typeface="Times New Roman" panose="02020603050405020304" pitchFamily="18" charset="0"/>
            </a:endParaRPr>
          </a:p>
        </p:txBody>
      </p:sp>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pic>
        <p:nvPicPr>
          <p:cNvPr id="923654" name="Picture 6" descr="wri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2132856"/>
            <a:ext cx="3724275" cy="2952750"/>
          </a:xfrm>
          <a:prstGeom prst="rect">
            <a:avLst/>
          </a:prstGeom>
          <a:noFill/>
          <a:ln>
            <a:solidFill>
              <a:srgbClr val="00008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7115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r>
              <a:rPr lang="en-GB" sz="3600"/>
              <a:t>Web 2.0 Landscape</a:t>
            </a:r>
            <a:endParaRPr lang="en-US" sz="3600"/>
          </a:p>
        </p:txBody>
      </p:sp>
      <p:sp>
        <p:nvSpPr>
          <p:cNvPr id="2" name="Content Placeholder 1"/>
          <p:cNvSpPr>
            <a:spLocks noGrp="1"/>
          </p:cNvSpPr>
          <p:nvPr>
            <p:ph idx="1"/>
          </p:nvPr>
        </p:nvSpPr>
        <p:spPr/>
        <p:txBody>
          <a:bodyPr/>
          <a:lstStyle/>
          <a:p>
            <a:endParaRPr lang="en-IE"/>
          </a:p>
        </p:txBody>
      </p:sp>
      <p:sp>
        <p:nvSpPr>
          <p:cNvPr id="4" name="Date Placeholder 3"/>
          <p:cNvSpPr>
            <a:spLocks noGrp="1"/>
          </p:cNvSpPr>
          <p:nvPr>
            <p:ph type="dt" sz="half" idx="10"/>
          </p:nvPr>
        </p:nvSpPr>
        <p:spPr/>
        <p:txBody>
          <a:bodyPr/>
          <a:lstStyle/>
          <a:p>
            <a:r>
              <a:rPr lang="en-US"/>
              <a:t>MFIS – Section 7</a:t>
            </a:r>
          </a:p>
        </p:txBody>
      </p:sp>
      <p:sp>
        <p:nvSpPr>
          <p:cNvPr id="5" name="Footer Placeholder 4"/>
          <p:cNvSpPr>
            <a:spLocks noGrp="1"/>
          </p:cNvSpPr>
          <p:nvPr>
            <p:ph type="ftr" sz="quarter" idx="11"/>
          </p:nvPr>
        </p:nvSpPr>
        <p:spPr/>
        <p:txBody>
          <a:bodyPr/>
          <a:lstStyle/>
          <a:p>
            <a:r>
              <a:rPr lang="en-US"/>
              <a:t>Dr. Eugene F.M. O’Loughlin</a:t>
            </a:r>
          </a:p>
        </p:txBody>
      </p:sp>
      <p:pic>
        <p:nvPicPr>
          <p:cNvPr id="962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12863"/>
            <a:ext cx="8770938" cy="535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280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a:t>
            </a:r>
            <a:r>
              <a:rPr lang="en-GB" dirty="0" smtClean="0"/>
              <a:t>3.0</a:t>
            </a:r>
            <a:endParaRPr lang="en-IE" dirty="0"/>
          </a:p>
        </p:txBody>
      </p:sp>
      <p:pic>
        <p:nvPicPr>
          <p:cNvPr id="925702" name="Picture 6" descr="web-30"/>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5295900" y="1916832"/>
            <a:ext cx="3579688" cy="4286250"/>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14"/>
          <p:cNvSpPr>
            <a:spLocks noChangeArrowheads="1"/>
          </p:cNvSpPr>
          <p:nvPr/>
        </p:nvSpPr>
        <p:spPr bwMode="auto">
          <a:xfrm>
            <a:off x="323850" y="1412875"/>
            <a:ext cx="5046663" cy="4953000"/>
          </a:xfrm>
          <a:prstGeom prst="rect">
            <a:avLst/>
          </a:prstGeom>
          <a:noFill/>
          <a:ln w="12700">
            <a:noFill/>
            <a:miter lim="800000"/>
            <a:headEnd/>
            <a:tailEnd/>
          </a:ln>
        </p:spPr>
        <p:txBody>
          <a:bodyPr lIns="90488" tIns="0" rIns="90488" bIns="44450"/>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indent="-4572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Aft>
                <a:spcPts val="600"/>
              </a:spcAft>
              <a:buFontTx/>
              <a:buChar char="•"/>
            </a:pPr>
            <a:r>
              <a:rPr lang="en-US" sz="2200" dirty="0">
                <a:solidFill>
                  <a:srgbClr val="000080"/>
                </a:solidFill>
                <a:latin typeface="+mj-lt"/>
                <a:cs typeface="Times New Roman" panose="02020603050405020304" pitchFamily="18" charset="0"/>
              </a:rPr>
              <a:t>Current efforts to make using Web more productive</a:t>
            </a:r>
          </a:p>
          <a:p>
            <a:pPr lvl="1">
              <a:spcAft>
                <a:spcPts val="600"/>
              </a:spcAft>
              <a:buFont typeface="Calibri" panose="020F0502020204030204" pitchFamily="34" charset="0"/>
              <a:buChar char="–"/>
            </a:pPr>
            <a:r>
              <a:rPr lang="en-US" sz="2200" dirty="0">
                <a:solidFill>
                  <a:srgbClr val="000080"/>
                </a:solidFill>
                <a:latin typeface="+mj-lt"/>
                <a:cs typeface="Times New Roman" panose="02020603050405020304" pitchFamily="18" charset="0"/>
              </a:rPr>
              <a:t>Inefficiency of current search engines: </a:t>
            </a:r>
            <a:r>
              <a:rPr lang="en-US" sz="2200" dirty="0">
                <a:solidFill>
                  <a:srgbClr val="000080"/>
                </a:solidFill>
                <a:latin typeface="+mj-lt"/>
              </a:rPr>
              <a:t>Of 330 million search engine queries daily, how many are fruitful?</a:t>
            </a:r>
          </a:p>
          <a:p>
            <a:pPr>
              <a:spcAft>
                <a:spcPts val="600"/>
              </a:spcAft>
              <a:buFontTx/>
              <a:buChar char="•"/>
            </a:pPr>
            <a:r>
              <a:rPr lang="en-US" sz="2200" dirty="0">
                <a:solidFill>
                  <a:srgbClr val="000080"/>
                </a:solidFill>
                <a:latin typeface="+mj-lt"/>
                <a:cs typeface="Times New Roman" panose="02020603050405020304" pitchFamily="18" charset="0"/>
              </a:rPr>
              <a:t>Semantic Web </a:t>
            </a:r>
          </a:p>
          <a:p>
            <a:pPr>
              <a:spcAft>
                <a:spcPts val="600"/>
              </a:spcAft>
              <a:buFontTx/>
              <a:buChar char="•"/>
            </a:pPr>
            <a:r>
              <a:rPr lang="en-US" sz="2200" dirty="0">
                <a:solidFill>
                  <a:srgbClr val="000080"/>
                </a:solidFill>
                <a:latin typeface="+mj-lt"/>
                <a:cs typeface="Times New Roman" panose="02020603050405020304" pitchFamily="18" charset="0"/>
              </a:rPr>
              <a:t>Other, more modest views of future Web</a:t>
            </a:r>
          </a:p>
          <a:p>
            <a:pPr lvl="1">
              <a:spcAft>
                <a:spcPts val="600"/>
              </a:spcAft>
              <a:buFont typeface="Calibri" panose="020F0502020204030204" pitchFamily="34" charset="0"/>
              <a:buChar char="‒"/>
            </a:pPr>
            <a:r>
              <a:rPr lang="en-US" sz="2200" dirty="0">
                <a:solidFill>
                  <a:srgbClr val="000080"/>
                </a:solidFill>
                <a:latin typeface="+mj-lt"/>
                <a:cs typeface="Times New Roman" panose="02020603050405020304" pitchFamily="18" charset="0"/>
              </a:rPr>
              <a:t>Increase in cloud computing, SaaS</a:t>
            </a:r>
          </a:p>
          <a:p>
            <a:pPr lvl="1">
              <a:spcAft>
                <a:spcPts val="600"/>
              </a:spcAft>
              <a:buFont typeface="Calibri" panose="020F0502020204030204" pitchFamily="34" charset="0"/>
              <a:buChar char="‒"/>
            </a:pPr>
            <a:r>
              <a:rPr lang="en-US" sz="2200" dirty="0">
                <a:solidFill>
                  <a:srgbClr val="000080"/>
                </a:solidFill>
                <a:latin typeface="+mj-lt"/>
                <a:cs typeface="Times New Roman" panose="02020603050405020304" pitchFamily="18" charset="0"/>
              </a:rPr>
              <a:t>Ubiquitous connectivity between mobile and other access devices</a:t>
            </a:r>
          </a:p>
          <a:p>
            <a:pPr lvl="1">
              <a:spcAft>
                <a:spcPts val="600"/>
              </a:spcAft>
              <a:buFont typeface="Calibri" panose="020F0502020204030204" pitchFamily="34" charset="0"/>
              <a:buChar char="‒"/>
            </a:pPr>
            <a:r>
              <a:rPr lang="en-US" sz="2200" dirty="0">
                <a:solidFill>
                  <a:srgbClr val="000080"/>
                </a:solidFill>
                <a:latin typeface="+mj-lt"/>
                <a:cs typeface="Times New Roman" panose="02020603050405020304" pitchFamily="18" charset="0"/>
              </a:rPr>
              <a:t>Make Web a more seamless experience</a:t>
            </a:r>
          </a:p>
          <a:p>
            <a:pPr lvl="3">
              <a:spcAft>
                <a:spcPts val="600"/>
              </a:spcAft>
              <a:buFontTx/>
              <a:buChar char="•"/>
            </a:pPr>
            <a:endParaRPr lang="en-US" sz="2000" dirty="0">
              <a:cs typeface="Times New Roman" panose="02020603050405020304" pitchFamily="18" charset="0"/>
            </a:endParaRPr>
          </a:p>
          <a:p>
            <a:pPr>
              <a:lnSpc>
                <a:spcPct val="80000"/>
              </a:lnSpc>
              <a:spcBef>
                <a:spcPct val="50000"/>
              </a:spcBef>
              <a:spcAft>
                <a:spcPts val="1200"/>
              </a:spcAft>
              <a:buFontTx/>
              <a:buChar char="•"/>
            </a:pPr>
            <a:endParaRPr lang="en-US" sz="2400" b="1" dirty="0">
              <a:cs typeface="Times New Roman" panose="02020603050405020304" pitchFamily="18" charset="0"/>
            </a:endParaRPr>
          </a:p>
        </p:txBody>
      </p:sp>
      <p:sp>
        <p:nvSpPr>
          <p:cNvPr id="6" name="Rectangle 5"/>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24950658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r>
              <a:rPr lang="en-GB" sz="3600"/>
              <a:t>Web 3.0 – The Semantic Web</a:t>
            </a:r>
            <a:endParaRPr lang="en-US" sz="3600"/>
          </a:p>
        </p:txBody>
      </p:sp>
      <p:sp>
        <p:nvSpPr>
          <p:cNvPr id="964611" name="Rectangle 3"/>
          <p:cNvSpPr>
            <a:spLocks noGrp="1" noChangeArrowheads="1"/>
          </p:cNvSpPr>
          <p:nvPr>
            <p:ph idx="1"/>
          </p:nvPr>
        </p:nvSpPr>
        <p:spPr/>
        <p:txBody>
          <a:bodyPr/>
          <a:lstStyle/>
          <a:p>
            <a:r>
              <a:rPr lang="en-US" sz="2400"/>
              <a:t>Collaborative effort to add layer of meaning on top of Web, to reduce the amount of human involvement in searching for and processing Web information</a:t>
            </a:r>
          </a:p>
          <a:p>
            <a:endParaRPr lang="en-US" sz="2400"/>
          </a:p>
        </p:txBody>
      </p:sp>
      <p:pic>
        <p:nvPicPr>
          <p:cNvPr id="964613" name="Picture 5" descr="web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781300"/>
            <a:ext cx="5197475"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4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355160" cy="1143000"/>
          </a:xfrm>
        </p:spPr>
        <p:txBody>
          <a:bodyPr/>
          <a:lstStyle/>
          <a:p>
            <a:r>
              <a:rPr lang="en-US" sz="3500" dirty="0"/>
              <a:t>Telecommunications and Networking in Today’s Business </a:t>
            </a:r>
            <a:r>
              <a:rPr lang="en-US" sz="3500" dirty="0" smtClean="0"/>
              <a:t>World</a:t>
            </a:r>
            <a:endParaRPr lang="en-IE" sz="3500" dirty="0"/>
          </a:p>
        </p:txBody>
      </p:sp>
      <p:sp>
        <p:nvSpPr>
          <p:cNvPr id="4" name="Content Placeholder 3"/>
          <p:cNvSpPr>
            <a:spLocks noGrp="1"/>
          </p:cNvSpPr>
          <p:nvPr>
            <p:ph idx="1"/>
          </p:nvPr>
        </p:nvSpPr>
        <p:spPr/>
        <p:txBody>
          <a:bodyPr>
            <a:normAutofit fontScale="92500" lnSpcReduction="10000"/>
          </a:bodyPr>
          <a:lstStyle/>
          <a:p>
            <a:pPr marL="0" indent="0">
              <a:spcAft>
                <a:spcPts val="1200"/>
              </a:spcAft>
              <a:buNone/>
            </a:pPr>
            <a:r>
              <a:rPr lang="en-US" sz="2400" b="1" dirty="0">
                <a:cs typeface="Times New Roman" panose="02020603050405020304" pitchFamily="18" charset="0"/>
              </a:rPr>
              <a:t>Networking and communication trends</a:t>
            </a:r>
          </a:p>
          <a:p>
            <a:pPr marL="358775" lvl="1" indent="-269875">
              <a:spcAft>
                <a:spcPts val="600"/>
              </a:spcAft>
              <a:buFontTx/>
              <a:buChar char="•"/>
            </a:pPr>
            <a:r>
              <a:rPr lang="en-US" sz="2400" b="1" dirty="0">
                <a:cs typeface="Times New Roman" panose="02020603050405020304" pitchFamily="18" charset="0"/>
              </a:rPr>
              <a:t>Convergence:</a:t>
            </a:r>
          </a:p>
          <a:p>
            <a:pPr marL="717550" lvl="2">
              <a:spcAft>
                <a:spcPts val="600"/>
              </a:spcAft>
              <a:buFont typeface="Calibri" panose="020F0502020204030204" pitchFamily="34" charset="0"/>
              <a:buChar char="–"/>
            </a:pPr>
            <a:r>
              <a:rPr lang="en-US" sz="2000" dirty="0" smtClean="0">
                <a:cs typeface="Times New Roman" panose="02020603050405020304" pitchFamily="18" charset="0"/>
              </a:rPr>
              <a:t>Telephone networks and computer networks converging into single digital network using Internet standards</a:t>
            </a:r>
          </a:p>
          <a:p>
            <a:pPr marL="717550" lvl="2">
              <a:spcAft>
                <a:spcPts val="1200"/>
              </a:spcAft>
              <a:buFont typeface="Calibri" panose="020F0502020204030204" pitchFamily="34" charset="0"/>
              <a:buChar char="–"/>
            </a:pPr>
            <a:r>
              <a:rPr lang="en-US" sz="2000" dirty="0" smtClean="0">
                <a:cs typeface="Times New Roman" panose="02020603050405020304" pitchFamily="18" charset="0"/>
              </a:rPr>
              <a:t>Cable companies providing voice service</a:t>
            </a:r>
          </a:p>
          <a:p>
            <a:pPr marL="358775" lvl="1" indent="-269875">
              <a:spcAft>
                <a:spcPts val="600"/>
              </a:spcAft>
              <a:buFontTx/>
              <a:buChar char="•"/>
            </a:pPr>
            <a:r>
              <a:rPr lang="en-US" sz="2400" b="1" dirty="0" smtClean="0">
                <a:cs typeface="Times New Roman" panose="02020603050405020304" pitchFamily="18" charset="0"/>
              </a:rPr>
              <a:t>Broadband:</a:t>
            </a:r>
          </a:p>
          <a:p>
            <a:pPr marL="717550" lvl="2" indent="-269875">
              <a:spcAft>
                <a:spcPts val="1200"/>
              </a:spcAft>
              <a:buFont typeface="Calibri" panose="020F0502020204030204" pitchFamily="34" charset="0"/>
              <a:buChar char="–"/>
            </a:pPr>
            <a:r>
              <a:rPr lang="en-US" sz="2000" dirty="0" smtClean="0">
                <a:cs typeface="Times New Roman" panose="02020603050405020304" pitchFamily="18" charset="0"/>
              </a:rPr>
              <a:t>More </a:t>
            </a:r>
            <a:r>
              <a:rPr lang="en-US" sz="2000" dirty="0">
                <a:cs typeface="Times New Roman" panose="02020603050405020304" pitchFamily="18" charset="0"/>
              </a:rPr>
              <a:t>than 60% of U.S. Internet users </a:t>
            </a:r>
            <a:br>
              <a:rPr lang="en-US" sz="2000" dirty="0">
                <a:cs typeface="Times New Roman" panose="02020603050405020304" pitchFamily="18" charset="0"/>
              </a:rPr>
            </a:br>
            <a:r>
              <a:rPr lang="en-US" sz="2000" dirty="0">
                <a:cs typeface="Times New Roman" panose="02020603050405020304" pitchFamily="18" charset="0"/>
              </a:rPr>
              <a:t>have broadband access</a:t>
            </a:r>
            <a:endParaRPr lang="en-US" sz="2000" dirty="0"/>
          </a:p>
          <a:p>
            <a:pPr marL="358775" lvl="1" indent="-269875">
              <a:spcAft>
                <a:spcPts val="600"/>
              </a:spcAft>
              <a:buFontTx/>
              <a:buChar char="•"/>
            </a:pPr>
            <a:r>
              <a:rPr lang="en-US" sz="2400" b="1" dirty="0">
                <a:cs typeface="Times New Roman" panose="02020603050405020304" pitchFamily="18" charset="0"/>
              </a:rPr>
              <a:t>Broadband wireless: </a:t>
            </a:r>
          </a:p>
          <a:p>
            <a:pPr marL="717550" lvl="2" indent="-269875">
              <a:spcAft>
                <a:spcPts val="1200"/>
              </a:spcAft>
              <a:buFont typeface="Calibri" panose="020F0502020204030204" pitchFamily="34" charset="0"/>
              <a:buChar char="–"/>
            </a:pPr>
            <a:r>
              <a:rPr lang="en-US" sz="2000" dirty="0"/>
              <a:t>Voice and data communication as well as Internet access are increasingly taking place over broadband wireless platforms</a:t>
            </a:r>
            <a:endParaRPr lang="en-US" sz="2000" b="1" dirty="0">
              <a:cs typeface="Times New Roman" panose="02020603050405020304" pitchFamily="18" charset="0"/>
            </a:endParaRPr>
          </a:p>
          <a:p>
            <a:endParaRPr lang="en-IE" dirty="0"/>
          </a:p>
        </p:txBody>
      </p:sp>
      <p:pic>
        <p:nvPicPr>
          <p:cNvPr id="864264" name="Picture 8" descr="managed-broadband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487816" y="5201816"/>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7125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Intranets and </a:t>
            </a:r>
            <a:r>
              <a:rPr lang="en-US" dirty="0" smtClean="0"/>
              <a:t>Extranets</a:t>
            </a:r>
            <a:endParaRPr lang="en-IE" dirty="0"/>
          </a:p>
        </p:txBody>
      </p:sp>
      <p:sp>
        <p:nvSpPr>
          <p:cNvPr id="4" name="Content Placeholder 3"/>
          <p:cNvSpPr>
            <a:spLocks noGrp="1"/>
          </p:cNvSpPr>
          <p:nvPr>
            <p:ph idx="1"/>
          </p:nvPr>
        </p:nvSpPr>
        <p:spPr/>
        <p:txBody>
          <a:bodyPr/>
          <a:lstStyle/>
          <a:p>
            <a:pPr marL="0" indent="0">
              <a:spcAft>
                <a:spcPts val="600"/>
              </a:spcAft>
              <a:buNone/>
            </a:pPr>
            <a:r>
              <a:rPr lang="en-US" sz="2000" b="1" dirty="0">
                <a:solidFill>
                  <a:srgbClr val="FF6600"/>
                </a:solidFill>
                <a:cs typeface="Times New Roman" panose="02020603050405020304" pitchFamily="18" charset="0"/>
              </a:rPr>
              <a:t>Intranets</a:t>
            </a:r>
          </a:p>
          <a:p>
            <a:pPr marL="358775" lvl="1">
              <a:spcAft>
                <a:spcPts val="600"/>
              </a:spcAft>
              <a:buFontTx/>
              <a:buChar char="•"/>
            </a:pPr>
            <a:r>
              <a:rPr lang="en-US" sz="2000" dirty="0">
                <a:cs typeface="Times New Roman" panose="02020603050405020304" pitchFamily="18" charset="0"/>
              </a:rPr>
              <a:t>Use existing network infrastructure with Internet connectivity standards software developed for the Web</a:t>
            </a:r>
          </a:p>
          <a:p>
            <a:pPr marL="358775" lvl="1">
              <a:spcAft>
                <a:spcPts val="600"/>
              </a:spcAft>
              <a:buFontTx/>
              <a:buChar char="•"/>
            </a:pPr>
            <a:r>
              <a:rPr lang="en-US" sz="2000" dirty="0">
                <a:cs typeface="Times New Roman" panose="02020603050405020304" pitchFamily="18" charset="0"/>
              </a:rPr>
              <a:t>Create networked applications that can run on many types of computers</a:t>
            </a:r>
          </a:p>
          <a:p>
            <a:pPr marL="358775" lvl="1">
              <a:spcAft>
                <a:spcPts val="600"/>
              </a:spcAft>
              <a:buFontTx/>
              <a:buChar char="•"/>
            </a:pPr>
            <a:r>
              <a:rPr lang="en-US" sz="2000" dirty="0">
                <a:cs typeface="Times New Roman" panose="02020603050405020304" pitchFamily="18" charset="0"/>
              </a:rPr>
              <a:t>Protected by firewalls</a:t>
            </a:r>
          </a:p>
          <a:p>
            <a:pPr marL="0" indent="0">
              <a:spcAft>
                <a:spcPts val="600"/>
              </a:spcAft>
              <a:buNone/>
            </a:pPr>
            <a:endParaRPr lang="en-US" sz="2000" b="1" dirty="0" smtClean="0">
              <a:solidFill>
                <a:srgbClr val="FF6600"/>
              </a:solidFill>
              <a:cs typeface="Times New Roman" panose="02020603050405020304" pitchFamily="18" charset="0"/>
            </a:endParaRPr>
          </a:p>
          <a:p>
            <a:pPr marL="0" indent="0">
              <a:spcAft>
                <a:spcPts val="600"/>
              </a:spcAft>
              <a:buNone/>
            </a:pPr>
            <a:r>
              <a:rPr lang="en-US" sz="2000" b="1" dirty="0" smtClean="0">
                <a:solidFill>
                  <a:srgbClr val="FF6600"/>
                </a:solidFill>
                <a:cs typeface="Times New Roman" panose="02020603050405020304" pitchFamily="18" charset="0"/>
              </a:rPr>
              <a:t>Extranets</a:t>
            </a:r>
            <a:endParaRPr lang="en-US" sz="2000" b="1" dirty="0">
              <a:solidFill>
                <a:srgbClr val="FF6600"/>
              </a:solidFill>
              <a:cs typeface="Times New Roman" panose="02020603050405020304" pitchFamily="18" charset="0"/>
            </a:endParaRPr>
          </a:p>
          <a:p>
            <a:pPr marL="358775" lvl="1">
              <a:spcAft>
                <a:spcPts val="600"/>
              </a:spcAft>
              <a:buFontTx/>
              <a:buChar char="•"/>
            </a:pPr>
            <a:r>
              <a:rPr lang="en-US" sz="2000" dirty="0">
                <a:cs typeface="Times New Roman" panose="02020603050405020304" pitchFamily="18" charset="0"/>
              </a:rPr>
              <a:t>Allow authorized vendors and customers access to an internal intranet</a:t>
            </a:r>
          </a:p>
          <a:p>
            <a:pPr marL="358775" lvl="1">
              <a:spcAft>
                <a:spcPts val="600"/>
              </a:spcAft>
              <a:buFontTx/>
              <a:buChar char="•"/>
            </a:pPr>
            <a:r>
              <a:rPr lang="en-US" sz="2000" dirty="0">
                <a:cs typeface="Times New Roman" panose="02020603050405020304" pitchFamily="18" charset="0"/>
              </a:rPr>
              <a:t>Used for collaboration</a:t>
            </a:r>
          </a:p>
          <a:p>
            <a:pPr marL="358775" lvl="1">
              <a:spcAft>
                <a:spcPts val="600"/>
              </a:spcAft>
              <a:buFontTx/>
              <a:buChar char="•"/>
            </a:pPr>
            <a:r>
              <a:rPr lang="en-US" sz="2000" dirty="0">
                <a:cs typeface="Times New Roman" panose="02020603050405020304" pitchFamily="18" charset="0"/>
              </a:rPr>
              <a:t>Also subject to firewall protection</a:t>
            </a:r>
          </a:p>
          <a:p>
            <a:endParaRPr lang="en-IE" dirty="0"/>
          </a:p>
        </p:txBody>
      </p:sp>
      <p:sp>
        <p:nvSpPr>
          <p:cNvPr id="927746" name="Rectangle 9"/>
          <p:cNvSpPr>
            <a:spLocks noChangeArrowheads="1"/>
          </p:cNvSpPr>
          <p:nvPr/>
        </p:nvSpPr>
        <p:spPr bwMode="auto">
          <a:xfrm>
            <a:off x="-684584" y="1518394"/>
            <a:ext cx="4546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600"/>
              </a:spcAft>
            </a:pPr>
            <a:endParaRPr lang="en-US" sz="2000" dirty="0">
              <a:solidFill>
                <a:srgbClr val="000080"/>
              </a:solidFill>
              <a:latin typeface="+mj-lt"/>
              <a:cs typeface="Times New Roman" panose="02020603050405020304" pitchFamily="18" charset="0"/>
            </a:endParaRPr>
          </a:p>
        </p:txBody>
      </p:sp>
      <p:pic>
        <p:nvPicPr>
          <p:cNvPr id="927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7" y="5229200"/>
            <a:ext cx="2520281" cy="149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78677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The </a:t>
            </a:r>
            <a:r>
              <a:rPr lang="en-US" dirty="0"/>
              <a:t>Wireless Revolution</a:t>
            </a:r>
            <a:r>
              <a:rPr lang="en-US" dirty="0">
                <a:effectLst>
                  <a:outerShdw blurRad="38100" dist="38100" dir="2700000" algn="tl">
                    <a:srgbClr val="C0C0C0"/>
                  </a:outerShdw>
                </a:effectLst>
              </a:rPr>
              <a:t/>
            </a:r>
            <a:br>
              <a:rPr lang="en-US" dirty="0">
                <a:effectLst>
                  <a:outerShdw blurRad="38100" dist="38100" dir="2700000" algn="tl">
                    <a:srgbClr val="C0C0C0"/>
                  </a:outerShdw>
                </a:effectLst>
              </a:rPr>
            </a:br>
            <a:endParaRPr lang="en-IE" dirty="0"/>
          </a:p>
        </p:txBody>
      </p:sp>
      <p:sp>
        <p:nvSpPr>
          <p:cNvPr id="3" name="Content Placeholder 2"/>
          <p:cNvSpPr>
            <a:spLocks noGrp="1"/>
          </p:cNvSpPr>
          <p:nvPr>
            <p:ph idx="1"/>
          </p:nvPr>
        </p:nvSpPr>
        <p:spPr/>
        <p:txBody>
          <a:bodyPr>
            <a:noAutofit/>
          </a:bodyPr>
          <a:lstStyle/>
          <a:p>
            <a:pPr>
              <a:spcAft>
                <a:spcPts val="1200"/>
              </a:spcAft>
              <a:buFontTx/>
              <a:buChar char="•"/>
            </a:pPr>
            <a:r>
              <a:rPr lang="en-US" sz="2200" b="1" dirty="0" smtClean="0">
                <a:cs typeface="Times New Roman" panose="02020603050405020304" pitchFamily="18" charset="0"/>
              </a:rPr>
              <a:t>Wireless </a:t>
            </a:r>
            <a:r>
              <a:rPr lang="en-US" sz="2200" b="1" dirty="0">
                <a:cs typeface="Times New Roman" panose="02020603050405020304" pitchFamily="18" charset="0"/>
              </a:rPr>
              <a:t>devices</a:t>
            </a:r>
          </a:p>
          <a:p>
            <a:pPr lvl="1">
              <a:spcAft>
                <a:spcPts val="1200"/>
              </a:spcAft>
              <a:buFont typeface="Calibri" panose="020F0502020204030204" pitchFamily="34" charset="0"/>
              <a:buChar char="‒"/>
            </a:pPr>
            <a:r>
              <a:rPr lang="en-US" sz="2200" dirty="0">
                <a:cs typeface="Times New Roman" panose="02020603050405020304" pitchFamily="18" charset="0"/>
              </a:rPr>
              <a:t>PDAs, BlackBerry, smart phones</a:t>
            </a:r>
          </a:p>
          <a:p>
            <a:pPr>
              <a:spcAft>
                <a:spcPts val="1200"/>
              </a:spcAft>
              <a:buFontTx/>
              <a:buChar char="•"/>
            </a:pPr>
            <a:r>
              <a:rPr lang="en-US" sz="2200" b="1" dirty="0">
                <a:cs typeface="Times New Roman" panose="02020603050405020304" pitchFamily="18" charset="0"/>
              </a:rPr>
              <a:t>Cellular systems</a:t>
            </a:r>
          </a:p>
          <a:p>
            <a:pPr lvl="1">
              <a:spcAft>
                <a:spcPts val="1200"/>
              </a:spcAft>
              <a:buFont typeface="Calibri" panose="020F0502020204030204" pitchFamily="34" charset="0"/>
              <a:buChar char="–"/>
            </a:pPr>
            <a:r>
              <a:rPr lang="en-US" sz="2200" b="1" dirty="0">
                <a:cs typeface="Times New Roman" panose="02020603050405020304" pitchFamily="18" charset="0"/>
              </a:rPr>
              <a:t>Competing standards for cellular </a:t>
            </a:r>
            <a:br>
              <a:rPr lang="en-US" sz="2200" b="1" dirty="0">
                <a:cs typeface="Times New Roman" panose="02020603050405020304" pitchFamily="18" charset="0"/>
              </a:rPr>
            </a:br>
            <a:r>
              <a:rPr lang="en-US" sz="2200" b="1" dirty="0">
                <a:cs typeface="Times New Roman" panose="02020603050405020304" pitchFamily="18" charset="0"/>
              </a:rPr>
              <a:t>service</a:t>
            </a:r>
          </a:p>
          <a:p>
            <a:pPr lvl="2">
              <a:spcAft>
                <a:spcPts val="1200"/>
              </a:spcAft>
              <a:buFont typeface="Courier New" panose="02070309020205020404" pitchFamily="49" charset="0"/>
              <a:buChar char="o"/>
            </a:pPr>
            <a:r>
              <a:rPr lang="en-US" sz="2200" dirty="0">
                <a:cs typeface="Times New Roman" panose="02020603050405020304" pitchFamily="18" charset="0"/>
              </a:rPr>
              <a:t>United States: </a:t>
            </a:r>
            <a:r>
              <a:rPr lang="en-US" sz="2200" b="1" dirty="0">
                <a:cs typeface="Times New Roman" panose="02020603050405020304" pitchFamily="18" charset="0"/>
              </a:rPr>
              <a:t>CDMA</a:t>
            </a:r>
          </a:p>
          <a:p>
            <a:pPr lvl="2">
              <a:spcAft>
                <a:spcPts val="1200"/>
              </a:spcAft>
              <a:buFont typeface="Courier New" panose="02070309020205020404" pitchFamily="49" charset="0"/>
              <a:buChar char="o"/>
            </a:pPr>
            <a:r>
              <a:rPr lang="en-US" sz="2200" dirty="0">
                <a:cs typeface="Times New Roman" panose="02020603050405020304" pitchFamily="18" charset="0"/>
              </a:rPr>
              <a:t>Most of rest of world: </a:t>
            </a:r>
            <a:r>
              <a:rPr lang="en-US" sz="2200" b="1" dirty="0">
                <a:cs typeface="Times New Roman" panose="02020603050405020304" pitchFamily="18" charset="0"/>
              </a:rPr>
              <a:t>GSM</a:t>
            </a:r>
          </a:p>
          <a:p>
            <a:pPr lvl="1">
              <a:spcAft>
                <a:spcPts val="1200"/>
              </a:spcAft>
              <a:buFont typeface="Calibri" panose="020F0502020204030204" pitchFamily="34" charset="0"/>
              <a:buChar char="–"/>
            </a:pPr>
            <a:r>
              <a:rPr lang="en-US" sz="2200" b="1" dirty="0">
                <a:cs typeface="Times New Roman" panose="02020603050405020304" pitchFamily="18" charset="0"/>
              </a:rPr>
              <a:t>Third-generation (3G) networks</a:t>
            </a:r>
          </a:p>
          <a:p>
            <a:pPr lvl="2">
              <a:spcAft>
                <a:spcPts val="1200"/>
              </a:spcAft>
              <a:buFont typeface="Courier New" panose="02070309020205020404" pitchFamily="49" charset="0"/>
              <a:buChar char="o"/>
            </a:pPr>
            <a:r>
              <a:rPr lang="en-US" sz="2200" dirty="0">
                <a:cs typeface="Times New Roman" panose="02020603050405020304" pitchFamily="18" charset="0"/>
              </a:rPr>
              <a:t>Higher transmission speeds suitable for broadband Internet access</a:t>
            </a:r>
          </a:p>
          <a:p>
            <a:endParaRPr lang="en-IE" sz="2200" dirty="0"/>
          </a:p>
        </p:txBody>
      </p:sp>
      <p:sp>
        <p:nvSpPr>
          <p:cNvPr id="5" name="Rectangle 4"/>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spcBef>
                <a:spcPct val="50000"/>
              </a:spcBef>
            </a:pPr>
            <a:endParaRPr lang="en-US" sz="2400" b="1" dirty="0">
              <a:solidFill>
                <a:schemeClr val="bg1"/>
              </a:solidFill>
              <a:effectLst>
                <a:outerShdw blurRad="38100" dist="38100" dir="2700000" algn="tl">
                  <a:srgbClr val="C0C0C0"/>
                </a:outerShdw>
              </a:effectLst>
            </a:endParaRPr>
          </a:p>
        </p:txBody>
      </p:sp>
      <p:pic>
        <p:nvPicPr>
          <p:cNvPr id="929802" name="Picture 10" descr="wirel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621741"/>
            <a:ext cx="2524125" cy="251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5521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499176" cy="1143000"/>
          </a:xfrm>
        </p:spPr>
        <p:txBody>
          <a:bodyPr/>
          <a:lstStyle/>
          <a:p>
            <a:r>
              <a:rPr lang="en-US" sz="3500" dirty="0" smtClean="0"/>
              <a:t/>
            </a:r>
            <a:br>
              <a:rPr lang="en-US" sz="3500" dirty="0" smtClean="0"/>
            </a:br>
            <a:r>
              <a:rPr lang="en-US" sz="3500" dirty="0" smtClean="0"/>
              <a:t>Wireless </a:t>
            </a:r>
            <a:r>
              <a:rPr lang="en-US" sz="3500" dirty="0"/>
              <a:t>computer networks and Internet access</a:t>
            </a:r>
            <a:br>
              <a:rPr lang="en-US" sz="3500" dirty="0"/>
            </a:br>
            <a:endParaRPr lang="en-IE" sz="3500" dirty="0"/>
          </a:p>
        </p:txBody>
      </p:sp>
      <p:sp>
        <p:nvSpPr>
          <p:cNvPr id="4" name="Content Placeholder 3"/>
          <p:cNvSpPr>
            <a:spLocks noGrp="1"/>
          </p:cNvSpPr>
          <p:nvPr>
            <p:ph idx="1"/>
          </p:nvPr>
        </p:nvSpPr>
        <p:spPr/>
        <p:txBody>
          <a:bodyPr/>
          <a:lstStyle/>
          <a:p>
            <a:pPr marL="0" indent="0">
              <a:spcAft>
                <a:spcPts val="1200"/>
              </a:spcAft>
              <a:buNone/>
            </a:pPr>
            <a:r>
              <a:rPr lang="en-US" sz="2000" b="1" dirty="0">
                <a:cs typeface="Times New Roman" panose="02020603050405020304" pitchFamily="18" charset="0"/>
              </a:rPr>
              <a:t>Bluetooth (802.15) </a:t>
            </a:r>
          </a:p>
          <a:p>
            <a:pPr marL="358775" lvl="1">
              <a:spcAft>
                <a:spcPts val="1200"/>
              </a:spcAft>
              <a:buFontTx/>
              <a:buChar char="•"/>
            </a:pPr>
            <a:r>
              <a:rPr lang="en-US" sz="2000" dirty="0"/>
              <a:t>Links up to 8 devices in 10-m area using low-power, radio-based communication</a:t>
            </a:r>
          </a:p>
          <a:p>
            <a:pPr marL="358775" lvl="1">
              <a:spcAft>
                <a:spcPts val="1200"/>
              </a:spcAft>
              <a:buFontTx/>
              <a:buChar char="•"/>
            </a:pPr>
            <a:r>
              <a:rPr lang="en-US" sz="2000" dirty="0">
                <a:cs typeface="Times New Roman" panose="02020603050405020304" pitchFamily="18" charset="0"/>
              </a:rPr>
              <a:t>Useful for personal networking (PANs)</a:t>
            </a:r>
          </a:p>
          <a:p>
            <a:pPr marL="0" indent="0">
              <a:spcAft>
                <a:spcPts val="1200"/>
              </a:spcAft>
              <a:buNone/>
            </a:pPr>
            <a:r>
              <a:rPr lang="en-US" sz="2000" b="1" dirty="0">
                <a:cs typeface="Times New Roman" panose="02020603050405020304" pitchFamily="18" charset="0"/>
              </a:rPr>
              <a:t>Wi-Fi (802.11)</a:t>
            </a:r>
          </a:p>
          <a:p>
            <a:pPr marL="358775" lvl="1">
              <a:spcAft>
                <a:spcPts val="1200"/>
              </a:spcAft>
              <a:buFontTx/>
              <a:buChar char="•"/>
            </a:pPr>
            <a:r>
              <a:rPr lang="en-US" sz="2000" dirty="0">
                <a:cs typeface="Times New Roman" panose="02020603050405020304" pitchFamily="18" charset="0"/>
              </a:rPr>
              <a:t>Set of standards: 802.11a, 802.11b, 802.11g, 802.11n</a:t>
            </a:r>
          </a:p>
          <a:p>
            <a:pPr marL="358775" lvl="1">
              <a:spcAft>
                <a:spcPts val="1200"/>
              </a:spcAft>
              <a:buFontTx/>
              <a:buChar char="•"/>
            </a:pPr>
            <a:r>
              <a:rPr lang="en-US" sz="2000" dirty="0">
                <a:cs typeface="Times New Roman" panose="02020603050405020304" pitchFamily="18" charset="0"/>
              </a:rPr>
              <a:t>Used for wireless LAN and wireless Internet access</a:t>
            </a:r>
          </a:p>
          <a:p>
            <a:pPr marL="358775" lvl="1">
              <a:spcAft>
                <a:spcPts val="1200"/>
              </a:spcAft>
              <a:buFontTx/>
              <a:buChar char="•"/>
            </a:pPr>
            <a:r>
              <a:rPr lang="en-US" sz="2000" dirty="0">
                <a:cs typeface="Times New Roman" panose="02020603050405020304" pitchFamily="18" charset="0"/>
              </a:rPr>
              <a:t>Use </a:t>
            </a:r>
            <a:r>
              <a:rPr lang="en-US" sz="2000" b="1" dirty="0">
                <a:cs typeface="Times New Roman" panose="02020603050405020304" pitchFamily="18" charset="0"/>
              </a:rPr>
              <a:t>access points</a:t>
            </a:r>
            <a:r>
              <a:rPr lang="en-US" sz="2000" dirty="0">
                <a:cs typeface="Times New Roman" panose="02020603050405020304" pitchFamily="18" charset="0"/>
              </a:rPr>
              <a:t>:  Device with radio receiver/transmitter for connecting wireless devices to a wired LAN</a:t>
            </a:r>
          </a:p>
          <a:p>
            <a:endParaRPr lang="en-IE" dirty="0"/>
          </a:p>
        </p:txBody>
      </p:sp>
      <p:sp>
        <p:nvSpPr>
          <p:cNvPr id="5" name="Rectangle 4"/>
          <p:cNvSpPr>
            <a:spLocks noChangeArrowheads="1"/>
          </p:cNvSpPr>
          <p:nvPr/>
        </p:nvSpPr>
        <p:spPr bwMode="auto">
          <a:xfrm>
            <a:off x="2484438" y="152400"/>
            <a:ext cx="6659562"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1200"/>
              </a:spcAft>
            </a:pPr>
            <a:endParaRPr lang="en-US" sz="2400" b="1" dirty="0">
              <a:solidFill>
                <a:schemeClr val="bg1"/>
              </a:solidFill>
            </a:endParaRPr>
          </a:p>
        </p:txBody>
      </p:sp>
      <p:pic>
        <p:nvPicPr>
          <p:cNvPr id="931846" name="Picture 6" descr="wireless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5596499"/>
            <a:ext cx="1247056" cy="1059327"/>
          </a:xfrm>
          <a:prstGeom prst="rect">
            <a:avLst/>
          </a:prstGeom>
          <a:noFill/>
          <a:extLst>
            <a:ext uri="{909E8E84-426E-40DD-AFC4-6F175D3DCCD1}">
              <a14:hiddenFill xmlns:a14="http://schemas.microsoft.com/office/drawing/2010/main">
                <a:solidFill>
                  <a:srgbClr val="FFFFFF"/>
                </a:solidFill>
              </a14:hiddenFill>
            </a:ext>
          </a:extLst>
        </p:spPr>
      </p:pic>
      <p:pic>
        <p:nvPicPr>
          <p:cNvPr id="931848" name="Picture 8" descr="bluetooth-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2400" y="1600200"/>
            <a:ext cx="971600" cy="109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14387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Bluetooth Network (PAN</a:t>
            </a:r>
            <a:r>
              <a:rPr lang="en-US" dirty="0" smtClean="0"/>
              <a:t>)</a:t>
            </a:r>
            <a:endParaRPr lang="en-IE" dirty="0"/>
          </a:p>
        </p:txBody>
      </p:sp>
      <p:pic>
        <p:nvPicPr>
          <p:cNvPr id="933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41438"/>
            <a:ext cx="600868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893" name="Text Box 5"/>
          <p:cNvSpPr txBox="1">
            <a:spLocks noChangeArrowheads="1"/>
          </p:cNvSpPr>
          <p:nvPr/>
        </p:nvSpPr>
        <p:spPr bwMode="auto">
          <a:xfrm>
            <a:off x="4370342" y="5173713"/>
            <a:ext cx="4500562" cy="1465262"/>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b="1" dirty="0">
                <a:solidFill>
                  <a:srgbClr val="000080"/>
                </a:solidFill>
                <a:latin typeface="+mj-lt"/>
              </a:rPr>
              <a:t>Bluetooth enables a variety of devices, including cell phones, PDAs, wireless keyboards and mice, PCs, and printers, to interact wirelessly with each other within a small 30-foot (10-meter) area. </a:t>
            </a: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pic>
        <p:nvPicPr>
          <p:cNvPr id="933897" name="Picture 9" descr="bluetooth-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938" y="1557338"/>
            <a:ext cx="1466850"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27057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802.11 Wireless </a:t>
            </a:r>
            <a:r>
              <a:rPr lang="en-US" dirty="0" smtClean="0"/>
              <a:t>LAN</a:t>
            </a:r>
            <a:endParaRPr lang="en-IE" dirty="0"/>
          </a:p>
        </p:txBody>
      </p:sp>
      <p:pic>
        <p:nvPicPr>
          <p:cNvPr id="935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5791200"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5941" name="Text Box 5"/>
          <p:cNvSpPr txBox="1">
            <a:spLocks noChangeArrowheads="1"/>
          </p:cNvSpPr>
          <p:nvPr/>
        </p:nvSpPr>
        <p:spPr bwMode="auto">
          <a:xfrm>
            <a:off x="6060235" y="1772816"/>
            <a:ext cx="2850008" cy="4247317"/>
          </a:xfrm>
          <a:prstGeom prst="rect">
            <a:avLst/>
          </a:prstGeom>
          <a:solidFill>
            <a:schemeClr val="bg1">
              <a:lumMod val="95000"/>
            </a:schemeClr>
          </a:solidFill>
          <a:ln>
            <a:solidFill>
              <a:srgbClr val="FF6600"/>
            </a:solid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500" b="1" dirty="0">
                <a:solidFill>
                  <a:srgbClr val="000080"/>
                </a:solidFill>
                <a:latin typeface="+mj-lt"/>
              </a:rPr>
              <a:t>Mobile laptop computers equipped with wireless network interface cards link to the wired LAN by communicating with the access point. </a:t>
            </a:r>
          </a:p>
          <a:p>
            <a:endParaRPr lang="en-US" sz="1500" b="1" dirty="0">
              <a:solidFill>
                <a:srgbClr val="000080"/>
              </a:solidFill>
              <a:latin typeface="+mj-lt"/>
            </a:endParaRPr>
          </a:p>
          <a:p>
            <a:r>
              <a:rPr lang="en-US" sz="1500" b="1" dirty="0">
                <a:solidFill>
                  <a:srgbClr val="000080"/>
                </a:solidFill>
                <a:latin typeface="+mj-lt"/>
              </a:rPr>
              <a:t>The access point uses radio waves to transmit network signals from the wired network to the client adapters, which convert them into data that the mobile device can understand. </a:t>
            </a:r>
          </a:p>
          <a:p>
            <a:endParaRPr lang="en-US" sz="1500" b="1" dirty="0">
              <a:solidFill>
                <a:srgbClr val="000080"/>
              </a:solidFill>
              <a:latin typeface="+mj-lt"/>
            </a:endParaRPr>
          </a:p>
          <a:p>
            <a:r>
              <a:rPr lang="en-US" sz="1500" b="1" dirty="0">
                <a:solidFill>
                  <a:srgbClr val="000080"/>
                </a:solidFill>
                <a:latin typeface="+mj-lt"/>
              </a:rPr>
              <a:t>The client adapter then transmits the data from the mobile device back to the access point, which forwards the data to the wired network.</a:t>
            </a: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pic>
        <p:nvPicPr>
          <p:cNvPr id="935945" name="Picture 9" descr="wireless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868863"/>
            <a:ext cx="177165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0633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067128" cy="1143000"/>
          </a:xfrm>
        </p:spPr>
        <p:txBody>
          <a:bodyPr/>
          <a:lstStyle/>
          <a:p>
            <a:r>
              <a:rPr lang="en-US" dirty="0" smtClean="0"/>
              <a:t/>
            </a:r>
            <a:br>
              <a:rPr lang="en-US" dirty="0" smtClean="0"/>
            </a:br>
            <a:r>
              <a:rPr lang="en-US" dirty="0" smtClean="0"/>
              <a:t>Wireless </a:t>
            </a:r>
            <a:r>
              <a:rPr lang="en-US" dirty="0"/>
              <a:t>computer networks and Internet access</a:t>
            </a:r>
            <a:r>
              <a:rPr lang="en-US" dirty="0">
                <a:effectLst>
                  <a:outerShdw blurRad="38100" dist="38100" dir="2700000" algn="tl">
                    <a:srgbClr val="C0C0C0"/>
                  </a:outerShdw>
                </a:effectLst>
              </a:rPr>
              <a:t/>
            </a:r>
            <a:br>
              <a:rPr lang="en-US" dirty="0">
                <a:effectLst>
                  <a:outerShdw blurRad="38100" dist="38100" dir="2700000" algn="tl">
                    <a:srgbClr val="C0C0C0"/>
                  </a:outerShdw>
                </a:effectLst>
              </a:rPr>
            </a:br>
            <a:endParaRPr lang="en-IE" dirty="0"/>
          </a:p>
        </p:txBody>
      </p:sp>
      <p:sp>
        <p:nvSpPr>
          <p:cNvPr id="937986" name="Rectangle 5"/>
          <p:cNvSpPr>
            <a:spLocks noChangeArrowheads="1"/>
          </p:cNvSpPr>
          <p:nvPr/>
        </p:nvSpPr>
        <p:spPr bwMode="auto">
          <a:xfrm>
            <a:off x="457200" y="1600200"/>
            <a:ext cx="56991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200150" indent="-28575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1200"/>
              </a:spcAft>
            </a:pPr>
            <a:r>
              <a:rPr lang="en-US" sz="2000" b="1" dirty="0">
                <a:solidFill>
                  <a:srgbClr val="FF6600"/>
                </a:solidFill>
                <a:latin typeface="+mj-lt"/>
                <a:cs typeface="Times New Roman" panose="02020603050405020304" pitchFamily="18" charset="0"/>
              </a:rPr>
              <a:t>Wi-Fi (cont.)</a:t>
            </a:r>
          </a:p>
          <a:p>
            <a:pPr marL="285750" lvl="1">
              <a:spcAft>
                <a:spcPts val="1200"/>
              </a:spcAft>
              <a:buFontTx/>
              <a:buChar char="•"/>
            </a:pPr>
            <a:r>
              <a:rPr lang="en-US" sz="2000" b="1" dirty="0">
                <a:solidFill>
                  <a:srgbClr val="000080"/>
                </a:solidFill>
                <a:latin typeface="+mj-lt"/>
                <a:cs typeface="Times New Roman" panose="02020603050405020304" pitchFamily="18" charset="0"/>
              </a:rPr>
              <a:t>Hotspots: </a:t>
            </a:r>
            <a:r>
              <a:rPr lang="en-US" sz="2000" dirty="0">
                <a:solidFill>
                  <a:srgbClr val="000080"/>
                </a:solidFill>
                <a:latin typeface="+mj-lt"/>
                <a:cs typeface="Times New Roman" panose="02020603050405020304" pitchFamily="18" charset="0"/>
              </a:rPr>
              <a:t>O</a:t>
            </a:r>
            <a:r>
              <a:rPr lang="en-US" sz="2000" dirty="0">
                <a:solidFill>
                  <a:srgbClr val="000080"/>
                </a:solidFill>
                <a:latin typeface="+mj-lt"/>
              </a:rPr>
              <a:t>ne or more access points in public place to provide maximum wireless coverage for a specific area</a:t>
            </a:r>
          </a:p>
          <a:p>
            <a:pPr marL="285750" lvl="1">
              <a:spcAft>
                <a:spcPts val="1200"/>
              </a:spcAft>
              <a:buFontTx/>
              <a:buChar char="•"/>
            </a:pPr>
            <a:r>
              <a:rPr lang="en-US" sz="2000" b="1" dirty="0">
                <a:solidFill>
                  <a:srgbClr val="000080"/>
                </a:solidFill>
                <a:latin typeface="+mj-lt"/>
                <a:cs typeface="Times New Roman" panose="02020603050405020304" pitchFamily="18" charset="0"/>
              </a:rPr>
              <a:t>Weak security features</a:t>
            </a:r>
          </a:p>
          <a:p>
            <a:pPr marL="0" indent="0">
              <a:spcAft>
                <a:spcPts val="1200"/>
              </a:spcAft>
            </a:pPr>
            <a:r>
              <a:rPr lang="en-US" sz="2000" b="1" dirty="0" err="1">
                <a:solidFill>
                  <a:srgbClr val="FF6600"/>
                </a:solidFill>
                <a:latin typeface="+mj-lt"/>
                <a:cs typeface="Times New Roman" panose="02020603050405020304" pitchFamily="18" charset="0"/>
              </a:rPr>
              <a:t>WiMax</a:t>
            </a:r>
            <a:r>
              <a:rPr lang="en-US" sz="2000" b="1" dirty="0">
                <a:solidFill>
                  <a:srgbClr val="FF6600"/>
                </a:solidFill>
                <a:latin typeface="+mj-lt"/>
                <a:cs typeface="Times New Roman" panose="02020603050405020304" pitchFamily="18" charset="0"/>
              </a:rPr>
              <a:t> (802.16)</a:t>
            </a:r>
          </a:p>
          <a:p>
            <a:pPr marL="285750" lvl="1">
              <a:spcAft>
                <a:spcPts val="1200"/>
              </a:spcAft>
              <a:buFontTx/>
              <a:buChar char="•"/>
            </a:pPr>
            <a:r>
              <a:rPr lang="en-US" sz="2000" dirty="0">
                <a:solidFill>
                  <a:srgbClr val="000080"/>
                </a:solidFill>
                <a:latin typeface="+mj-lt"/>
                <a:cs typeface="Times New Roman" panose="02020603050405020304" pitchFamily="18" charset="0"/>
              </a:rPr>
              <a:t>Wireless access range of </a:t>
            </a:r>
            <a:br>
              <a:rPr lang="en-US" sz="2000" dirty="0">
                <a:solidFill>
                  <a:srgbClr val="000080"/>
                </a:solidFill>
                <a:latin typeface="+mj-lt"/>
                <a:cs typeface="Times New Roman" panose="02020603050405020304" pitchFamily="18" charset="0"/>
              </a:rPr>
            </a:br>
            <a:r>
              <a:rPr lang="en-US" sz="2000" dirty="0">
                <a:solidFill>
                  <a:srgbClr val="000080"/>
                </a:solidFill>
                <a:latin typeface="+mj-lt"/>
                <a:cs typeface="Times New Roman" panose="02020603050405020304" pitchFamily="18" charset="0"/>
              </a:rPr>
              <a:t>50 KM (31 miles)</a:t>
            </a:r>
          </a:p>
          <a:p>
            <a:pPr marL="285750" lvl="1">
              <a:spcAft>
                <a:spcPts val="1200"/>
              </a:spcAft>
              <a:buFontTx/>
              <a:buChar char="•"/>
            </a:pPr>
            <a:r>
              <a:rPr lang="en-US" sz="2000" dirty="0">
                <a:solidFill>
                  <a:srgbClr val="000080"/>
                </a:solidFill>
                <a:latin typeface="+mj-lt"/>
                <a:cs typeface="Times New Roman" panose="02020603050405020304" pitchFamily="18" charset="0"/>
              </a:rPr>
              <a:t>Require </a:t>
            </a:r>
            <a:r>
              <a:rPr lang="en-US" sz="2000" dirty="0" err="1">
                <a:solidFill>
                  <a:srgbClr val="000080"/>
                </a:solidFill>
                <a:latin typeface="+mj-lt"/>
                <a:cs typeface="Times New Roman" panose="02020603050405020304" pitchFamily="18" charset="0"/>
              </a:rPr>
              <a:t>WiMax</a:t>
            </a:r>
            <a:r>
              <a:rPr lang="en-US" sz="2000" dirty="0">
                <a:solidFill>
                  <a:srgbClr val="000080"/>
                </a:solidFill>
                <a:latin typeface="+mj-lt"/>
                <a:cs typeface="Times New Roman" panose="02020603050405020304" pitchFamily="18" charset="0"/>
              </a:rPr>
              <a:t> antennas</a:t>
            </a:r>
          </a:p>
          <a:p>
            <a:pPr marL="285750" lvl="1">
              <a:spcAft>
                <a:spcPts val="1200"/>
              </a:spcAft>
              <a:buFontTx/>
              <a:buChar char="•"/>
            </a:pPr>
            <a:r>
              <a:rPr lang="en-US" sz="2000" dirty="0">
                <a:solidFill>
                  <a:srgbClr val="000080"/>
                </a:solidFill>
                <a:latin typeface="+mj-lt"/>
                <a:cs typeface="Times New Roman" panose="02020603050405020304" pitchFamily="18" charset="0"/>
              </a:rPr>
              <a:t>Sprint Nextel building </a:t>
            </a:r>
            <a:br>
              <a:rPr lang="en-US" sz="2000" dirty="0">
                <a:solidFill>
                  <a:srgbClr val="000080"/>
                </a:solidFill>
                <a:latin typeface="+mj-lt"/>
                <a:cs typeface="Times New Roman" panose="02020603050405020304" pitchFamily="18" charset="0"/>
              </a:rPr>
            </a:br>
            <a:r>
              <a:rPr lang="en-US" sz="2000" dirty="0" err="1">
                <a:solidFill>
                  <a:srgbClr val="000080"/>
                </a:solidFill>
                <a:latin typeface="+mj-lt"/>
                <a:cs typeface="Times New Roman" panose="02020603050405020304" pitchFamily="18" charset="0"/>
              </a:rPr>
              <a:t>WiMax</a:t>
            </a:r>
            <a:r>
              <a:rPr lang="en-US" sz="2000" dirty="0">
                <a:solidFill>
                  <a:srgbClr val="000080"/>
                </a:solidFill>
                <a:latin typeface="+mj-lt"/>
                <a:cs typeface="Times New Roman" panose="02020603050405020304" pitchFamily="18" charset="0"/>
              </a:rPr>
              <a:t> network</a:t>
            </a:r>
          </a:p>
        </p:txBody>
      </p:sp>
      <p:sp>
        <p:nvSpPr>
          <p:cNvPr id="5" name="Rectangle 4"/>
          <p:cNvSpPr>
            <a:spLocks noChangeArrowheads="1"/>
          </p:cNvSpPr>
          <p:nvPr/>
        </p:nvSpPr>
        <p:spPr bwMode="auto">
          <a:xfrm>
            <a:off x="2700338" y="152400"/>
            <a:ext cx="6443662"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1200"/>
              </a:spcAft>
            </a:pPr>
            <a:endParaRPr lang="en-US" sz="2400" b="1" dirty="0">
              <a:solidFill>
                <a:schemeClr val="bg1"/>
              </a:solidFill>
              <a:effectLst>
                <a:outerShdw blurRad="38100" dist="38100" dir="2700000" algn="tl">
                  <a:srgbClr val="C0C0C0"/>
                </a:outerShdw>
              </a:effectLst>
            </a:endParaRPr>
          </a:p>
        </p:txBody>
      </p:sp>
      <p:pic>
        <p:nvPicPr>
          <p:cNvPr id="937990" name="Picture 6" descr="free_wi_fi_sp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6480" y="1772816"/>
            <a:ext cx="1835696" cy="1070742"/>
          </a:xfrm>
          <a:prstGeom prst="rect">
            <a:avLst/>
          </a:prstGeom>
          <a:noFill/>
          <a:extLst>
            <a:ext uri="{909E8E84-426E-40DD-AFC4-6F175D3DCCD1}">
              <a14:hiddenFill xmlns:a14="http://schemas.microsoft.com/office/drawing/2010/main">
                <a:solidFill>
                  <a:srgbClr val="FFFFFF"/>
                </a:solidFill>
              </a14:hiddenFill>
            </a:ext>
          </a:extLst>
        </p:spPr>
      </p:pic>
      <p:pic>
        <p:nvPicPr>
          <p:cNvPr id="937992" name="Picture 8" descr="060809_WiMa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522" y="3460515"/>
            <a:ext cx="2159000" cy="1356295"/>
          </a:xfrm>
          <a:prstGeom prst="rect">
            <a:avLst/>
          </a:prstGeom>
          <a:noFill/>
          <a:extLst>
            <a:ext uri="{909E8E84-426E-40DD-AFC4-6F175D3DCCD1}">
              <a14:hiddenFill xmlns:a14="http://schemas.microsoft.com/office/drawing/2010/main">
                <a:solidFill>
                  <a:srgbClr val="FFFFFF"/>
                </a:solidFill>
              </a14:hiddenFill>
            </a:ext>
          </a:extLst>
        </p:spPr>
      </p:pic>
      <p:pic>
        <p:nvPicPr>
          <p:cNvPr id="93799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478" y="5462583"/>
            <a:ext cx="1668463"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505829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Radio </a:t>
            </a:r>
            <a:r>
              <a:rPr lang="en-US" dirty="0"/>
              <a:t>frequency identification </a:t>
            </a:r>
            <a:r>
              <a:rPr lang="en-US" dirty="0" smtClean="0"/>
              <a:t/>
            </a:r>
            <a:br>
              <a:rPr lang="en-US" dirty="0" smtClean="0"/>
            </a:br>
            <a:r>
              <a:rPr lang="en-US" dirty="0" smtClean="0"/>
              <a:t>(</a:t>
            </a:r>
            <a:r>
              <a:rPr lang="en-US" dirty="0"/>
              <a:t>RFID)</a:t>
            </a:r>
            <a:r>
              <a:rPr lang="en-US" dirty="0">
                <a:effectLst>
                  <a:outerShdw blurRad="38100" dist="38100" dir="2700000" algn="tl">
                    <a:srgbClr val="C0C0C0"/>
                  </a:outerShdw>
                </a:effectLst>
              </a:rPr>
              <a:t/>
            </a:r>
            <a:br>
              <a:rPr lang="en-US" dirty="0">
                <a:effectLst>
                  <a:outerShdw blurRad="38100" dist="38100" dir="2700000" algn="tl">
                    <a:srgbClr val="C0C0C0"/>
                  </a:outerShdw>
                </a:effectLst>
              </a:rPr>
            </a:br>
            <a:endParaRPr lang="en-IE" dirty="0"/>
          </a:p>
        </p:txBody>
      </p:sp>
      <p:sp>
        <p:nvSpPr>
          <p:cNvPr id="3" name="Content Placeholder 2"/>
          <p:cNvSpPr>
            <a:spLocks noGrp="1"/>
          </p:cNvSpPr>
          <p:nvPr>
            <p:ph idx="1"/>
          </p:nvPr>
        </p:nvSpPr>
        <p:spPr/>
        <p:txBody>
          <a:bodyPr>
            <a:noAutofit/>
          </a:bodyPr>
          <a:lstStyle/>
          <a:p>
            <a:pPr marL="358775" lvl="1">
              <a:spcAft>
                <a:spcPts val="1800"/>
              </a:spcAft>
              <a:buFontTx/>
              <a:buChar char="•"/>
            </a:pPr>
            <a:r>
              <a:rPr lang="en-US" sz="2000" dirty="0" smtClean="0"/>
              <a:t>Use </a:t>
            </a:r>
            <a:r>
              <a:rPr lang="en-US" sz="2000" dirty="0"/>
              <a:t>tiny tags with embedded microchips </a:t>
            </a:r>
            <a:br>
              <a:rPr lang="en-US" sz="2000" dirty="0"/>
            </a:br>
            <a:r>
              <a:rPr lang="en-US" sz="2000" dirty="0"/>
              <a:t>containing data about an item and location, </a:t>
            </a:r>
            <a:br>
              <a:rPr lang="en-US" sz="2000" dirty="0"/>
            </a:br>
            <a:r>
              <a:rPr lang="en-US" sz="2000" dirty="0"/>
              <a:t>and antenna</a:t>
            </a:r>
          </a:p>
          <a:p>
            <a:pPr marL="358775" lvl="1">
              <a:spcAft>
                <a:spcPts val="1800"/>
              </a:spcAft>
              <a:buFontTx/>
              <a:buChar char="•"/>
            </a:pPr>
            <a:r>
              <a:rPr lang="en-US" sz="2000" dirty="0"/>
              <a:t>Tags transmit radio signals over short </a:t>
            </a:r>
            <a:br>
              <a:rPr lang="en-US" sz="2000" dirty="0"/>
            </a:br>
            <a:r>
              <a:rPr lang="en-US" sz="2000" dirty="0"/>
              <a:t>distances to special RFID readers, which send data over network to computer for processing</a:t>
            </a:r>
          </a:p>
          <a:p>
            <a:pPr marL="358775" lvl="1">
              <a:spcAft>
                <a:spcPts val="1800"/>
              </a:spcAft>
              <a:buFontTx/>
              <a:buChar char="•"/>
            </a:pPr>
            <a:r>
              <a:rPr lang="en-US" sz="2000" b="1" dirty="0"/>
              <a:t>Active RFID: </a:t>
            </a:r>
            <a:r>
              <a:rPr lang="en-US" sz="2000" dirty="0"/>
              <a:t>Tags have batteries, data can be rewritten, range is hundreds of feet, more expensive</a:t>
            </a:r>
          </a:p>
          <a:p>
            <a:pPr marL="358775" lvl="1">
              <a:spcAft>
                <a:spcPts val="1800"/>
              </a:spcAft>
              <a:buFontTx/>
              <a:buChar char="•"/>
            </a:pPr>
            <a:r>
              <a:rPr lang="en-US" sz="2000" b="1" dirty="0"/>
              <a:t>Passive RFID: </a:t>
            </a:r>
            <a:r>
              <a:rPr lang="en-US" sz="2000" dirty="0"/>
              <a:t>Range is shorter, also smaller, less expensive, powered by radio frequency energy</a:t>
            </a:r>
            <a:endParaRPr lang="en-US" sz="2000" b="1" dirty="0"/>
          </a:p>
          <a:p>
            <a:endParaRPr lang="en-IE" sz="2000" dirty="0"/>
          </a:p>
        </p:txBody>
      </p:sp>
      <p:pic>
        <p:nvPicPr>
          <p:cNvPr id="940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902" y="1491397"/>
            <a:ext cx="2072358" cy="138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0039" name="Picture 7" descr="rf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498" y="5536270"/>
            <a:ext cx="1572762" cy="117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23136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frequency identification </a:t>
            </a:r>
            <a:r>
              <a:rPr lang="en-US" dirty="0" smtClean="0"/>
              <a:t/>
            </a:r>
            <a:br>
              <a:rPr lang="en-US" dirty="0" smtClean="0"/>
            </a:br>
            <a:r>
              <a:rPr lang="en-US" dirty="0" smtClean="0"/>
              <a:t>(</a:t>
            </a:r>
            <a:r>
              <a:rPr lang="en-US" dirty="0"/>
              <a:t>RFID</a:t>
            </a:r>
            <a:r>
              <a:rPr lang="en-US" dirty="0" smtClean="0"/>
              <a:t>)</a:t>
            </a:r>
            <a:endParaRPr lang="en-IE" dirty="0"/>
          </a:p>
        </p:txBody>
      </p:sp>
      <p:sp>
        <p:nvSpPr>
          <p:cNvPr id="4" name="Content Placeholder 3"/>
          <p:cNvSpPr>
            <a:spLocks noGrp="1"/>
          </p:cNvSpPr>
          <p:nvPr>
            <p:ph sz="half" idx="1"/>
          </p:nvPr>
        </p:nvSpPr>
        <p:spPr>
          <a:xfrm>
            <a:off x="457200" y="1600200"/>
            <a:ext cx="5122912" cy="4525963"/>
          </a:xfrm>
        </p:spPr>
        <p:txBody>
          <a:bodyPr>
            <a:noAutofit/>
          </a:bodyPr>
          <a:lstStyle/>
          <a:p>
            <a:pPr marL="0" indent="0">
              <a:spcBef>
                <a:spcPts val="0"/>
              </a:spcBef>
              <a:spcAft>
                <a:spcPts val="1200"/>
              </a:spcAft>
              <a:buNone/>
              <a:defRPr/>
            </a:pPr>
            <a:r>
              <a:rPr lang="en-US" sz="2400" b="1" dirty="0">
                <a:latin typeface="+mj-lt"/>
              </a:rPr>
              <a:t>Radio frequency identification (RFID)</a:t>
            </a:r>
          </a:p>
          <a:p>
            <a:pPr marL="685800" lvl="1" indent="-457200">
              <a:lnSpc>
                <a:spcPct val="110000"/>
              </a:lnSpc>
              <a:spcBef>
                <a:spcPts val="0"/>
              </a:spcBef>
              <a:spcAft>
                <a:spcPts val="1800"/>
              </a:spcAft>
              <a:buFontTx/>
              <a:buChar char="•"/>
              <a:defRPr/>
            </a:pPr>
            <a:r>
              <a:rPr lang="en-US" dirty="0">
                <a:latin typeface="+mj-lt"/>
              </a:rPr>
              <a:t>Common uses:</a:t>
            </a:r>
          </a:p>
          <a:p>
            <a:pPr lvl="2" indent="-457200">
              <a:lnSpc>
                <a:spcPct val="110000"/>
              </a:lnSpc>
              <a:spcBef>
                <a:spcPts val="0"/>
              </a:spcBef>
              <a:spcAft>
                <a:spcPts val="1800"/>
              </a:spcAft>
              <a:buFont typeface="Arial" panose="020B0604020202020204" pitchFamily="34" charset="0"/>
              <a:buChar char="‒"/>
              <a:defRPr/>
            </a:pPr>
            <a:r>
              <a:rPr lang="en-US" sz="2400" dirty="0">
                <a:latin typeface="+mj-lt"/>
              </a:rPr>
              <a:t>Automated toll-collection </a:t>
            </a:r>
          </a:p>
          <a:p>
            <a:pPr lvl="2" indent="-457200">
              <a:lnSpc>
                <a:spcPct val="110000"/>
              </a:lnSpc>
              <a:spcBef>
                <a:spcPts val="0"/>
              </a:spcBef>
              <a:spcAft>
                <a:spcPts val="1800"/>
              </a:spcAft>
              <a:buFont typeface="Arial" panose="020B0604020202020204" pitchFamily="34" charset="0"/>
              <a:buChar char="‒"/>
              <a:defRPr/>
            </a:pPr>
            <a:r>
              <a:rPr lang="en-US" sz="2400" dirty="0">
                <a:latin typeface="+mj-lt"/>
              </a:rPr>
              <a:t>Tracking goods in a supply chain</a:t>
            </a:r>
          </a:p>
          <a:p>
            <a:pPr marL="685800" lvl="1" indent="-457200">
              <a:lnSpc>
                <a:spcPct val="110000"/>
              </a:lnSpc>
              <a:spcBef>
                <a:spcPts val="0"/>
              </a:spcBef>
              <a:spcAft>
                <a:spcPts val="1800"/>
              </a:spcAft>
              <a:buFontTx/>
              <a:buChar char="•"/>
              <a:defRPr/>
            </a:pPr>
            <a:r>
              <a:rPr lang="en-US" dirty="0">
                <a:latin typeface="+mj-lt"/>
              </a:rPr>
              <a:t>Requires companies to have special hardware and software </a:t>
            </a:r>
          </a:p>
          <a:p>
            <a:pPr marL="685800" lvl="1" indent="-457200">
              <a:lnSpc>
                <a:spcPct val="110000"/>
              </a:lnSpc>
              <a:spcBef>
                <a:spcPts val="0"/>
              </a:spcBef>
              <a:spcAft>
                <a:spcPts val="1800"/>
              </a:spcAft>
              <a:buFontTx/>
              <a:buChar char="•"/>
              <a:defRPr/>
            </a:pPr>
            <a:r>
              <a:rPr lang="en-US" dirty="0">
                <a:latin typeface="+mj-lt"/>
              </a:rPr>
              <a:t>Reduction in cost of tags making RFID viable for many firms</a:t>
            </a:r>
          </a:p>
          <a:p>
            <a:pPr lvl="2">
              <a:lnSpc>
                <a:spcPct val="90000"/>
              </a:lnSpc>
              <a:spcBef>
                <a:spcPct val="50000"/>
              </a:spcBef>
              <a:buFontTx/>
              <a:buChar char="•"/>
              <a:defRPr/>
            </a:pPr>
            <a:endParaRPr lang="en-US" sz="2400" b="1" dirty="0">
              <a:latin typeface="+mj-lt"/>
            </a:endParaRPr>
          </a:p>
          <a:p>
            <a:endParaRPr lang="en-IE" sz="2400" dirty="0">
              <a:latin typeface="+mj-lt"/>
            </a:endParaRPr>
          </a:p>
        </p:txBody>
      </p:sp>
      <p:pic>
        <p:nvPicPr>
          <p:cNvPr id="942086" name="Picture 6" descr="RF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073" y="3863181"/>
            <a:ext cx="2590800" cy="1868196"/>
          </a:xfrm>
          <a:prstGeom prst="rect">
            <a:avLst/>
          </a:prstGeom>
          <a:noFill/>
          <a:extLst>
            <a:ext uri="{909E8E84-426E-40DD-AFC4-6F175D3DCCD1}">
              <a14:hiddenFill xmlns:a14="http://schemas.microsoft.com/office/drawing/2010/main">
                <a:solidFill>
                  <a:srgbClr val="FFFFFF"/>
                </a:solidFill>
              </a14:hiddenFill>
            </a:ext>
          </a:extLst>
        </p:spPr>
      </p:pic>
      <p:pic>
        <p:nvPicPr>
          <p:cNvPr id="942088" name="Picture 8" descr="FasTrak_transpo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00" y="1609911"/>
            <a:ext cx="2381250" cy="1581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1800"/>
              </a:spcAft>
            </a:pP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94821193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RFID </a:t>
            </a:r>
            <a:r>
              <a:rPr lang="en-US" dirty="0" smtClean="0"/>
              <a:t>Works</a:t>
            </a:r>
            <a:endParaRPr lang="en-IE" dirty="0"/>
          </a:p>
        </p:txBody>
      </p:sp>
      <p:sp>
        <p:nvSpPr>
          <p:cNvPr id="944132" name="Text Box 5"/>
          <p:cNvSpPr txBox="1">
            <a:spLocks noChangeArrowheads="1"/>
          </p:cNvSpPr>
          <p:nvPr/>
        </p:nvSpPr>
        <p:spPr bwMode="auto">
          <a:xfrm>
            <a:off x="1447800" y="4941887"/>
            <a:ext cx="5788496" cy="1631216"/>
          </a:xfrm>
          <a:prstGeom prst="rect">
            <a:avLst/>
          </a:prstGeom>
          <a:solidFill>
            <a:schemeClr val="bg1">
              <a:lumMod val="95000"/>
            </a:schemeClr>
          </a:solidFill>
          <a:ln>
            <a:solidFill>
              <a:srgbClr val="FF6600"/>
            </a:solid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sz="2000" b="1">
                <a:solidFill>
                  <a:srgbClr val="000080"/>
                </a:solidFill>
                <a:latin typeface="+mj-lt"/>
              </a:rPr>
              <a:t>RFID uses low-powered radio transmitters to read data stored in a tag at distances ranging from 1 inch to 100 feet. The reader captures the data from the tag and sends them over a network to a host computer for processing.</a:t>
            </a:r>
            <a:endParaRPr lang="en-US" sz="2000">
              <a:solidFill>
                <a:srgbClr val="000080"/>
              </a:solidFill>
              <a:latin typeface="+mj-lt"/>
            </a:endParaRPr>
          </a:p>
        </p:txBody>
      </p:sp>
      <p:pic>
        <p:nvPicPr>
          <p:cNvPr id="944133" name="Picture 8"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473572"/>
            <a:ext cx="73914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77397496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GB"/>
              <a:t>Toll Pass System</a:t>
            </a:r>
            <a:endParaRPr lang="en-US"/>
          </a:p>
        </p:txBody>
      </p:sp>
      <p:pic>
        <p:nvPicPr>
          <p:cNvPr id="966661" name="Picture 5" descr="Image_0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9852" y="1628023"/>
            <a:ext cx="7344295" cy="472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8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What </a:t>
            </a:r>
            <a:r>
              <a:rPr lang="en-US" dirty="0"/>
              <a:t>is a computer network?</a:t>
            </a:r>
            <a:r>
              <a:rPr lang="en-US" dirty="0">
                <a:effectLst>
                  <a:outerShdw blurRad="38100" dist="38100" dir="2700000" algn="tl">
                    <a:srgbClr val="C0C0C0"/>
                  </a:outerShdw>
                </a:effectLst>
              </a:rPr>
              <a:t/>
            </a:r>
            <a:br>
              <a:rPr lang="en-US" dirty="0">
                <a:effectLst>
                  <a:outerShdw blurRad="38100" dist="38100" dir="2700000" algn="tl">
                    <a:srgbClr val="C0C0C0"/>
                  </a:outerShdw>
                </a:effectLst>
              </a:rPr>
            </a:br>
            <a:endParaRPr lang="en-IE" dirty="0"/>
          </a:p>
        </p:txBody>
      </p:sp>
      <p:sp>
        <p:nvSpPr>
          <p:cNvPr id="4" name="Content Placeholder 3"/>
          <p:cNvSpPr>
            <a:spLocks noGrp="1"/>
          </p:cNvSpPr>
          <p:nvPr>
            <p:ph idx="1"/>
          </p:nvPr>
        </p:nvSpPr>
        <p:spPr/>
        <p:txBody>
          <a:bodyPr/>
          <a:lstStyle/>
          <a:p>
            <a:pPr marL="0" indent="0">
              <a:spcAft>
                <a:spcPts val="600"/>
              </a:spcAft>
              <a:buNone/>
            </a:pPr>
            <a:r>
              <a:rPr lang="en-US" sz="2300" b="1" dirty="0" smtClean="0">
                <a:cs typeface="Times New Roman" panose="02020603050405020304" pitchFamily="18" charset="0"/>
              </a:rPr>
              <a:t>Two </a:t>
            </a:r>
            <a:r>
              <a:rPr lang="en-US" sz="2300" b="1" dirty="0">
                <a:cs typeface="Times New Roman" panose="02020603050405020304" pitchFamily="18" charset="0"/>
              </a:rPr>
              <a:t>or more connected computers</a:t>
            </a:r>
          </a:p>
          <a:p>
            <a:pPr marL="447675" lvl="1" indent="-349250">
              <a:spcAft>
                <a:spcPts val="600"/>
              </a:spcAft>
              <a:buFontTx/>
              <a:buChar char="•"/>
            </a:pPr>
            <a:r>
              <a:rPr lang="en-US" sz="2300" b="1" dirty="0">
                <a:cs typeface="Times New Roman" panose="02020603050405020304" pitchFamily="18" charset="0"/>
              </a:rPr>
              <a:t>Major components in simple network</a:t>
            </a:r>
          </a:p>
          <a:p>
            <a:pPr marL="806450" lvl="2">
              <a:spcAft>
                <a:spcPts val="600"/>
              </a:spcAft>
              <a:buFont typeface="Calibri" panose="020F0502020204030204" pitchFamily="34" charset="0"/>
              <a:buChar char="‒"/>
            </a:pPr>
            <a:r>
              <a:rPr lang="en-US" sz="2300" dirty="0">
                <a:cs typeface="Times New Roman" panose="02020603050405020304" pitchFamily="18" charset="0"/>
              </a:rPr>
              <a:t>Client computer </a:t>
            </a:r>
          </a:p>
          <a:p>
            <a:pPr marL="806450" lvl="2">
              <a:spcAft>
                <a:spcPts val="600"/>
              </a:spcAft>
              <a:buFont typeface="Calibri" panose="020F0502020204030204" pitchFamily="34" charset="0"/>
              <a:buChar char="‒"/>
            </a:pPr>
            <a:r>
              <a:rPr lang="en-US" sz="2300" dirty="0">
                <a:cs typeface="Times New Roman" panose="02020603050405020304" pitchFamily="18" charset="0"/>
              </a:rPr>
              <a:t>Server computer</a:t>
            </a:r>
          </a:p>
          <a:p>
            <a:pPr marL="806450" lvl="2">
              <a:spcAft>
                <a:spcPts val="600"/>
              </a:spcAft>
              <a:buFont typeface="Calibri" panose="020F0502020204030204" pitchFamily="34" charset="0"/>
              <a:buChar char="‒"/>
            </a:pPr>
            <a:r>
              <a:rPr lang="en-US" sz="2300" dirty="0">
                <a:cs typeface="Times New Roman" panose="02020603050405020304" pitchFamily="18" charset="0"/>
              </a:rPr>
              <a:t>Network interfaces (NICs)</a:t>
            </a:r>
            <a:endParaRPr lang="en-US" sz="2300" dirty="0"/>
          </a:p>
          <a:p>
            <a:pPr marL="806450" lvl="2">
              <a:spcAft>
                <a:spcPts val="600"/>
              </a:spcAft>
              <a:buFont typeface="Calibri" panose="020F0502020204030204" pitchFamily="34" charset="0"/>
              <a:buChar char="‒"/>
            </a:pPr>
            <a:r>
              <a:rPr lang="en-US" sz="2300" dirty="0">
                <a:cs typeface="Times New Roman" panose="02020603050405020304" pitchFamily="18" charset="0"/>
              </a:rPr>
              <a:t>Connection medium</a:t>
            </a:r>
          </a:p>
          <a:p>
            <a:pPr marL="806450" lvl="2">
              <a:spcAft>
                <a:spcPts val="600"/>
              </a:spcAft>
              <a:buFont typeface="Calibri" panose="020F0502020204030204" pitchFamily="34" charset="0"/>
              <a:buChar char="‒"/>
            </a:pPr>
            <a:r>
              <a:rPr lang="en-US" sz="2300" dirty="0">
                <a:cs typeface="Times New Roman" panose="02020603050405020304" pitchFamily="18" charset="0"/>
              </a:rPr>
              <a:t>Network operating system</a:t>
            </a:r>
          </a:p>
          <a:p>
            <a:pPr marL="806450" lvl="2">
              <a:spcAft>
                <a:spcPts val="600"/>
              </a:spcAft>
              <a:buFont typeface="Calibri" panose="020F0502020204030204" pitchFamily="34" charset="0"/>
              <a:buChar char="‒"/>
            </a:pPr>
            <a:r>
              <a:rPr lang="en-US" sz="2300" dirty="0">
                <a:cs typeface="Times New Roman" panose="02020603050405020304" pitchFamily="18" charset="0"/>
              </a:rPr>
              <a:t>Hub or switch</a:t>
            </a:r>
          </a:p>
          <a:p>
            <a:pPr marL="806450" lvl="2">
              <a:spcAft>
                <a:spcPts val="600"/>
              </a:spcAft>
              <a:buFont typeface="Calibri" panose="020F0502020204030204" pitchFamily="34" charset="0"/>
              <a:buChar char="‒"/>
            </a:pPr>
            <a:r>
              <a:rPr lang="en-US" sz="2300" dirty="0">
                <a:cs typeface="Times New Roman" panose="02020603050405020304" pitchFamily="18" charset="0"/>
              </a:rPr>
              <a:t>Router</a:t>
            </a:r>
          </a:p>
          <a:p>
            <a:endParaRPr lang="en-IE" dirty="0"/>
          </a:p>
        </p:txBody>
      </p:sp>
      <p:pic>
        <p:nvPicPr>
          <p:cNvPr id="866310" name="Picture 6" descr="network exampl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80786"/>
            <a:ext cx="3036888" cy="1841500"/>
          </a:xfrm>
          <a:prstGeom prst="rect">
            <a:avLst/>
          </a:prstGeom>
          <a:noFill/>
          <a:extLst>
            <a:ext uri="{909E8E84-426E-40DD-AFC4-6F175D3DCCD1}">
              <a14:hiddenFill xmlns:a14="http://schemas.microsoft.com/office/drawing/2010/main">
                <a:solidFill>
                  <a:srgbClr val="FFFFFF"/>
                </a:solidFill>
              </a14:hiddenFill>
            </a:ext>
          </a:extLst>
        </p:spPr>
      </p:pic>
      <p:pic>
        <p:nvPicPr>
          <p:cNvPr id="866312" name="Picture 8" descr="network exampl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898900"/>
            <a:ext cx="3024188" cy="222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2032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Wireless </a:t>
            </a:r>
            <a:r>
              <a:rPr lang="en-US" dirty="0"/>
              <a:t>sensor networks</a:t>
            </a:r>
            <a:br>
              <a:rPr lang="en-US" dirty="0"/>
            </a:br>
            <a:endParaRPr lang="en-IE" dirty="0"/>
          </a:p>
        </p:txBody>
      </p:sp>
      <p:sp>
        <p:nvSpPr>
          <p:cNvPr id="4" name="Content Placeholder 3"/>
          <p:cNvSpPr>
            <a:spLocks noGrp="1"/>
          </p:cNvSpPr>
          <p:nvPr>
            <p:ph idx="1"/>
          </p:nvPr>
        </p:nvSpPr>
        <p:spPr/>
        <p:txBody>
          <a:bodyPr>
            <a:normAutofit lnSpcReduction="10000"/>
          </a:bodyPr>
          <a:lstStyle/>
          <a:p>
            <a:pPr marL="0" indent="0">
              <a:spcAft>
                <a:spcPts val="1200"/>
              </a:spcAft>
              <a:buNone/>
            </a:pPr>
            <a:r>
              <a:rPr lang="en-US" sz="2400" b="1" dirty="0">
                <a:solidFill>
                  <a:srgbClr val="FF6600"/>
                </a:solidFill>
              </a:rPr>
              <a:t>Wireless sensor networks</a:t>
            </a:r>
          </a:p>
          <a:p>
            <a:pPr marL="358775" lvl="1">
              <a:spcAft>
                <a:spcPts val="1200"/>
              </a:spcAft>
              <a:buFontTx/>
              <a:buChar char="•"/>
            </a:pPr>
            <a:r>
              <a:rPr lang="en-US" sz="2000" dirty="0"/>
              <a:t>Networks of hundreds or thousands </a:t>
            </a:r>
            <a:br>
              <a:rPr lang="en-US" sz="2000" dirty="0"/>
            </a:br>
            <a:r>
              <a:rPr lang="en-US" sz="2000" dirty="0"/>
              <a:t>of interconnected wireless devices </a:t>
            </a:r>
            <a:br>
              <a:rPr lang="en-US" sz="2000" dirty="0"/>
            </a:br>
            <a:r>
              <a:rPr lang="en-US" sz="2000" dirty="0"/>
              <a:t>embedded into physical environment </a:t>
            </a:r>
            <a:br>
              <a:rPr lang="en-US" sz="2000" dirty="0"/>
            </a:br>
            <a:r>
              <a:rPr lang="en-US" sz="2000" dirty="0"/>
              <a:t>to provide measurements of many </a:t>
            </a:r>
            <a:br>
              <a:rPr lang="en-US" sz="2000" dirty="0"/>
            </a:br>
            <a:r>
              <a:rPr lang="en-US" sz="2000" dirty="0"/>
              <a:t>points over large spaces</a:t>
            </a:r>
          </a:p>
          <a:p>
            <a:pPr marL="358775" lvl="1">
              <a:spcAft>
                <a:spcPts val="1200"/>
              </a:spcAft>
              <a:buFontTx/>
              <a:buChar char="•"/>
            </a:pPr>
            <a:r>
              <a:rPr lang="en-US" sz="2000" dirty="0"/>
              <a:t>Used to monitor building security, detect hazardous substances in air, monitor environmental changes, traffic, or military activity</a:t>
            </a:r>
          </a:p>
          <a:p>
            <a:pPr marL="358775" lvl="1">
              <a:spcAft>
                <a:spcPts val="1200"/>
              </a:spcAft>
              <a:buFontTx/>
              <a:buChar char="•"/>
            </a:pPr>
            <a:r>
              <a:rPr lang="en-US" sz="2000" dirty="0"/>
              <a:t>Devices have built-in processing, storage, and radio frequency sensors and antennas</a:t>
            </a:r>
          </a:p>
          <a:p>
            <a:pPr marL="358775" lvl="1">
              <a:spcAft>
                <a:spcPts val="1200"/>
              </a:spcAft>
              <a:buFontTx/>
              <a:buChar char="•"/>
            </a:pPr>
            <a:r>
              <a:rPr lang="en-US" sz="2000" dirty="0"/>
              <a:t>Require low-power, long-lasting batteries and ability to endure in the field without maintenance</a:t>
            </a:r>
            <a:endParaRPr lang="en-US" sz="2000" b="1" dirty="0"/>
          </a:p>
          <a:p>
            <a:endParaRPr lang="en-IE" dirty="0"/>
          </a:p>
        </p:txBody>
      </p:sp>
      <p:sp>
        <p:nvSpPr>
          <p:cNvPr id="5" name="Rectangle 4"/>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ndParaRPr>
          </a:p>
        </p:txBody>
      </p:sp>
      <p:pic>
        <p:nvPicPr>
          <p:cNvPr id="946182" name="Picture 6" descr="File:WS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412875"/>
            <a:ext cx="4067175" cy="190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3322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p:txBody>
          <a:bodyPr/>
          <a:lstStyle/>
          <a:p>
            <a:r>
              <a:rPr lang="en-US" sz="3500" b="1" dirty="0"/>
              <a:t>Monitoring Volcanic Eruptions with a Wireless Sensor Network</a:t>
            </a:r>
          </a:p>
        </p:txBody>
      </p:sp>
      <p:pic>
        <p:nvPicPr>
          <p:cNvPr id="968711" name="Picture 7" descr="reventador-design-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78" y="2810271"/>
            <a:ext cx="6875462" cy="4075113"/>
          </a:xfrm>
          <a:prstGeom prst="rect">
            <a:avLst/>
          </a:prstGeom>
          <a:noFill/>
          <a:extLst>
            <a:ext uri="{909E8E84-426E-40DD-AFC4-6F175D3DCCD1}">
              <a14:hiddenFill xmlns:a14="http://schemas.microsoft.com/office/drawing/2010/main">
                <a:solidFill>
                  <a:srgbClr val="FFFFFF"/>
                </a:solidFill>
              </a14:hiddenFill>
            </a:ext>
          </a:extLst>
        </p:spPr>
      </p:pic>
      <p:pic>
        <p:nvPicPr>
          <p:cNvPr id="968709" name="Picture 5"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2916237" cy="194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947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A </a:t>
            </a:r>
            <a:r>
              <a:rPr lang="en-US" dirty="0"/>
              <a:t>Wireless Sensor Network</a:t>
            </a:r>
            <a:br>
              <a:rPr lang="en-US" dirty="0"/>
            </a:br>
            <a:endParaRPr lang="en-IE" dirty="0"/>
          </a:p>
        </p:txBody>
      </p:sp>
      <p:pic>
        <p:nvPicPr>
          <p:cNvPr id="948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531" y="2438400"/>
            <a:ext cx="679926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8229" name="Text Box 5"/>
          <p:cNvSpPr txBox="1">
            <a:spLocks noChangeArrowheads="1"/>
          </p:cNvSpPr>
          <p:nvPr/>
        </p:nvSpPr>
        <p:spPr bwMode="auto">
          <a:xfrm>
            <a:off x="323850" y="1412875"/>
            <a:ext cx="5040313" cy="2554545"/>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000" b="1" dirty="0">
                <a:solidFill>
                  <a:srgbClr val="000080"/>
                </a:solidFill>
                <a:latin typeface="+mj-lt"/>
              </a:rPr>
              <a:t>The small circles represent lower-level nodes and the larger circles represent high-end nodes. </a:t>
            </a:r>
          </a:p>
          <a:p>
            <a:endParaRPr lang="en-US" sz="2000" b="1" dirty="0">
              <a:solidFill>
                <a:srgbClr val="000080"/>
              </a:solidFill>
              <a:latin typeface="+mj-lt"/>
            </a:endParaRPr>
          </a:p>
          <a:p>
            <a:r>
              <a:rPr lang="en-US" sz="2000" b="1" dirty="0">
                <a:solidFill>
                  <a:srgbClr val="000080"/>
                </a:solidFill>
                <a:latin typeface="+mj-lt"/>
              </a:rPr>
              <a:t>Lower-level nodes forward data to each other or to higher-level nodes, which transmit data more rapidly and speed up network performance.</a:t>
            </a:r>
          </a:p>
        </p:txBody>
      </p:sp>
      <p:sp>
        <p:nvSpPr>
          <p:cNvPr id="8" name="Rectangle 7"/>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301978379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GB" dirty="0"/>
              <a:t>Case-Study – Google vs Microsoft</a:t>
            </a:r>
            <a:endParaRPr lang="en-US" dirty="0"/>
          </a:p>
        </p:txBody>
      </p:sp>
      <p:sp>
        <p:nvSpPr>
          <p:cNvPr id="970755" name="Rectangle 3"/>
          <p:cNvSpPr>
            <a:spLocks noGrp="1" noChangeArrowheads="1"/>
          </p:cNvSpPr>
          <p:nvPr>
            <p:ph idx="1"/>
          </p:nvPr>
        </p:nvSpPr>
        <p:spPr/>
        <p:txBody>
          <a:bodyPr/>
          <a:lstStyle/>
          <a:p>
            <a:r>
              <a:rPr lang="en-GB" dirty="0"/>
              <a:t>Read Case-Study in Moodle</a:t>
            </a:r>
          </a:p>
          <a:p>
            <a:r>
              <a:rPr lang="en-GB" dirty="0"/>
              <a:t>Discuss questions at end of Case-Study</a:t>
            </a:r>
            <a:endParaRPr lang="en-US" dirty="0"/>
          </a:p>
        </p:txBody>
      </p:sp>
      <p:pic>
        <p:nvPicPr>
          <p:cNvPr id="970759" name="Picture 7" descr="Microsoft-vs-Goo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641" y="3920392"/>
            <a:ext cx="3282718"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0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2 – </a:t>
            </a:r>
            <a:r>
              <a:rPr lang="en-GB" dirty="0" smtClean="0"/>
              <a:t>Double Jeopardy</a:t>
            </a:r>
            <a:endParaRPr lang="en-GB" dirty="0">
              <a:solidFill>
                <a:srgbClr val="FF6600"/>
              </a:solidFill>
            </a:endParaRPr>
          </a:p>
        </p:txBody>
      </p:sp>
      <p:sp>
        <p:nvSpPr>
          <p:cNvPr id="8" name="Oval 7"/>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3"/>
          <a:srcRect l="6279" t="39171" r="46126" b="19486"/>
          <a:stretch/>
        </p:blipFill>
        <p:spPr>
          <a:xfrm>
            <a:off x="1115616" y="1772816"/>
            <a:ext cx="6192689" cy="3024336"/>
          </a:xfrm>
          <a:prstGeom prst="rect">
            <a:avLst/>
          </a:prstGeom>
          <a:ln>
            <a:solidFill>
              <a:srgbClr val="000080"/>
            </a:solidFill>
          </a:ln>
        </p:spPr>
      </p:pic>
      <p:cxnSp>
        <p:nvCxnSpPr>
          <p:cNvPr id="6" name="Straight Connector 5"/>
          <p:cNvCxnSpPr/>
          <p:nvPr/>
        </p:nvCxnSpPr>
        <p:spPr>
          <a:xfrm>
            <a:off x="2483768" y="1259632"/>
            <a:ext cx="0" cy="504056"/>
          </a:xfrm>
          <a:prstGeom prst="line">
            <a:avLst/>
          </a:prstGeom>
          <a:ln w="76200">
            <a:solidFill>
              <a:srgbClr val="00008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2160" y="1268760"/>
            <a:ext cx="0" cy="504056"/>
          </a:xfrm>
          <a:prstGeom prst="line">
            <a:avLst/>
          </a:prstGeom>
          <a:ln w="76200">
            <a:solidFill>
              <a:srgbClr val="000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2621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solidFill>
                  <a:srgbClr val="FF6600"/>
                </a:solidFill>
              </a:rPr>
              <a:t>RECAP</a:t>
            </a:r>
            <a:endParaRPr lang="en-IE" dirty="0">
              <a:solidFill>
                <a:srgbClr val="FF6600"/>
              </a:solidFill>
            </a:endParaRPr>
          </a:p>
        </p:txBody>
      </p:sp>
      <p:sp>
        <p:nvSpPr>
          <p:cNvPr id="3" name="Content Placeholder 2"/>
          <p:cNvSpPr>
            <a:spLocks noGrp="1"/>
          </p:cNvSpPr>
          <p:nvPr>
            <p:ph idx="1"/>
          </p:nvPr>
        </p:nvSpPr>
        <p:spPr/>
        <p:txBody>
          <a:bodyPr>
            <a:noAutofit/>
          </a:bodyPr>
          <a:lstStyle/>
          <a:p>
            <a:pPr marL="0" indent="0">
              <a:buNone/>
            </a:pPr>
            <a:r>
              <a:rPr lang="en-GB" sz="2200" b="1" dirty="0">
                <a:solidFill>
                  <a:srgbClr val="FF6600"/>
                </a:solidFill>
              </a:rPr>
              <a:t>To gain an understanding of the following</a:t>
            </a:r>
            <a:r>
              <a:rPr lang="en-GB" sz="2200" b="1" dirty="0" smtClean="0">
                <a:solidFill>
                  <a:srgbClr val="FF6600"/>
                </a:solidFill>
              </a:rPr>
              <a:t>:</a:t>
            </a:r>
          </a:p>
          <a:p>
            <a:pPr>
              <a:spcAft>
                <a:spcPts val="1800"/>
              </a:spcAft>
              <a:buFontTx/>
              <a:buChar char="•"/>
            </a:pPr>
            <a:r>
              <a:rPr lang="en-US" sz="2200" dirty="0"/>
              <a:t>Identify the principal components of telecommunications networks and key networking technologies.</a:t>
            </a:r>
          </a:p>
          <a:p>
            <a:pPr>
              <a:spcAft>
                <a:spcPts val="1800"/>
              </a:spcAft>
              <a:buFontTx/>
              <a:buChar char="•"/>
            </a:pPr>
            <a:r>
              <a:rPr lang="en-US" sz="2200" dirty="0"/>
              <a:t>Describe the main telecommunications transmission media and types of networks.</a:t>
            </a:r>
          </a:p>
          <a:p>
            <a:pPr>
              <a:spcAft>
                <a:spcPts val="1800"/>
              </a:spcAft>
              <a:buFontTx/>
              <a:buChar char="•"/>
            </a:pPr>
            <a:r>
              <a:rPr lang="en-US" sz="2200" dirty="0">
                <a:cs typeface="Times New Roman" panose="02020603050405020304" pitchFamily="18" charset="0"/>
              </a:rPr>
              <a:t>Explain how the Internet and Internet technology work and how they support communication and e-business.</a:t>
            </a:r>
          </a:p>
          <a:p>
            <a:pPr>
              <a:spcAft>
                <a:spcPts val="1800"/>
              </a:spcAft>
              <a:buFontTx/>
              <a:buChar char="•"/>
            </a:pPr>
            <a:r>
              <a:rPr lang="en-US" sz="2200" dirty="0">
                <a:cs typeface="Arial" panose="020B0604020202020204" pitchFamily="34" charset="0"/>
              </a:rPr>
              <a:t>Identify the principal technologies and standards for wireless networking, communication, and Internet access.</a:t>
            </a:r>
          </a:p>
          <a:p>
            <a:pPr>
              <a:spcAft>
                <a:spcPts val="1800"/>
              </a:spcAft>
              <a:buFontTx/>
              <a:buChar char="•"/>
            </a:pPr>
            <a:r>
              <a:rPr lang="en-US" sz="2200" dirty="0">
                <a:cs typeface="Arial" panose="020B0604020202020204" pitchFamily="34" charset="0"/>
              </a:rPr>
              <a:t>Assess the value to business of radio frequency identification (RFID) and wireless sensor networks.</a:t>
            </a:r>
            <a:endParaRPr lang="en-US" sz="2200" dirty="0"/>
          </a:p>
          <a:p>
            <a:pPr>
              <a:spcAft>
                <a:spcPct val="25000"/>
              </a:spcAft>
              <a:buFontTx/>
              <a:buChar char="•"/>
            </a:pPr>
            <a:endParaRPr lang="en-US" sz="2800" b="1" dirty="0">
              <a:cs typeface="Times New Roman" panose="02020603050405020304" pitchFamily="18" charset="0"/>
            </a:endParaRPr>
          </a:p>
          <a:p>
            <a:pPr>
              <a:spcAft>
                <a:spcPct val="25000"/>
              </a:spcAft>
            </a:pPr>
            <a:endParaRPr lang="en-US" sz="2800" b="1" dirty="0"/>
          </a:p>
          <a:p>
            <a:endParaRPr lang="en-IE" sz="2400" dirty="0"/>
          </a:p>
          <a:p>
            <a:pPr marL="0" indent="0">
              <a:buNone/>
            </a:pPr>
            <a:endParaRPr lang="en-GB" sz="2200" b="1" dirty="0">
              <a:solidFill>
                <a:srgbClr val="FF6600"/>
              </a:solidFill>
            </a:endParaRPr>
          </a:p>
          <a:p>
            <a:endParaRPr lang="en-IE" sz="2200" dirty="0"/>
          </a:p>
          <a:p>
            <a:endParaRPr lang="en-IE" sz="2200" dirty="0"/>
          </a:p>
        </p:txBody>
      </p:sp>
      <p:pic>
        <p:nvPicPr>
          <p:cNvPr id="4" name="Picture 2" descr="http://t0.gstatic.com/images?q=tbn:ANd9GcTNW128Q2ktgBOGQWwFA5bv4x5u-SuKw21VNt6pN9TvybVLsQDp"/>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248601">
            <a:off x="496992" y="323448"/>
            <a:ext cx="384499" cy="2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39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139136" cy="1143000"/>
          </a:xfrm>
        </p:spPr>
        <p:txBody>
          <a:bodyPr/>
          <a:lstStyle/>
          <a:p>
            <a:r>
              <a:rPr lang="en-US" sz="3500" dirty="0"/>
              <a:t>Components of a Simple Computer </a:t>
            </a:r>
            <a:r>
              <a:rPr lang="en-US" sz="3500" dirty="0" smtClean="0"/>
              <a:t>Network</a:t>
            </a:r>
            <a:endParaRPr lang="en-IE" sz="3500" dirty="0"/>
          </a:p>
        </p:txBody>
      </p:sp>
      <p:pic>
        <p:nvPicPr>
          <p:cNvPr id="8683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 y="1268413"/>
            <a:ext cx="868680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8357" name="Text Box 6"/>
          <p:cNvSpPr txBox="1">
            <a:spLocks noChangeArrowheads="1"/>
          </p:cNvSpPr>
          <p:nvPr/>
        </p:nvSpPr>
        <p:spPr bwMode="auto">
          <a:xfrm>
            <a:off x="3779912" y="5228005"/>
            <a:ext cx="5184775" cy="1477328"/>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b="1" dirty="0">
                <a:solidFill>
                  <a:srgbClr val="000080"/>
                </a:solidFill>
                <a:latin typeface="+mj-lt"/>
              </a:rPr>
              <a:t>Illustrated here is a very simple computer network, consisting of computers, a network operating system residing on a dedicated server computer, cabling (wiring) connecting the devices, network interface cards (NIC), switches, and a router.</a:t>
            </a:r>
            <a:endParaRPr lang="en-US" dirty="0">
              <a:solidFill>
                <a:srgbClr val="000080"/>
              </a:solidFill>
              <a:latin typeface="+mj-lt"/>
            </a:endParaRPr>
          </a:p>
        </p:txBody>
      </p:sp>
    </p:spTree>
    <p:extLst>
      <p:ext uri="{BB962C8B-B14F-4D97-AF65-F5344CB8AC3E}">
        <p14:creationId xmlns:p14="http://schemas.microsoft.com/office/powerpoint/2010/main" val="30077995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Networks </a:t>
            </a:r>
            <a:r>
              <a:rPr lang="en-US" dirty="0"/>
              <a:t>in large companies</a:t>
            </a:r>
            <a:br>
              <a:rPr lang="en-US" dirty="0"/>
            </a:br>
            <a:endParaRPr lang="en-IE" dirty="0"/>
          </a:p>
        </p:txBody>
      </p:sp>
      <p:sp>
        <p:nvSpPr>
          <p:cNvPr id="870402" name="Rectangle 11"/>
          <p:cNvSpPr>
            <a:spLocks noChangeArrowheads="1"/>
          </p:cNvSpPr>
          <p:nvPr/>
        </p:nvSpPr>
        <p:spPr bwMode="auto">
          <a:xfrm>
            <a:off x="457200" y="1600200"/>
            <a:ext cx="8001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0" rIns="90488" bIns="44450"/>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spcAft>
                <a:spcPts val="600"/>
              </a:spcAft>
            </a:pPr>
            <a:r>
              <a:rPr lang="en-US" sz="2400" b="1" dirty="0">
                <a:solidFill>
                  <a:srgbClr val="000080"/>
                </a:solidFill>
                <a:latin typeface="+mj-lt"/>
                <a:cs typeface="Times New Roman" panose="02020603050405020304" pitchFamily="18" charset="0"/>
              </a:rPr>
              <a:t>Components can include:</a:t>
            </a:r>
          </a:p>
          <a:p>
            <a:pPr marL="447675" lvl="1">
              <a:spcAft>
                <a:spcPts val="600"/>
              </a:spcAft>
              <a:buFontTx/>
              <a:buChar char="•"/>
            </a:pPr>
            <a:r>
              <a:rPr lang="en-US" sz="2400" dirty="0">
                <a:solidFill>
                  <a:srgbClr val="000080"/>
                </a:solidFill>
                <a:latin typeface="+mj-lt"/>
                <a:cs typeface="Times New Roman" panose="02020603050405020304" pitchFamily="18" charset="0"/>
              </a:rPr>
              <a:t>Hundreds of local area networks (LANs) linked to </a:t>
            </a:r>
            <a:r>
              <a:rPr lang="en-US" sz="2400" dirty="0" err="1">
                <a:solidFill>
                  <a:srgbClr val="000080"/>
                </a:solidFill>
                <a:latin typeface="+mj-lt"/>
                <a:cs typeface="Times New Roman" panose="02020603050405020304" pitchFamily="18" charset="0"/>
              </a:rPr>
              <a:t>firmwide</a:t>
            </a:r>
            <a:r>
              <a:rPr lang="en-US" sz="2400" dirty="0">
                <a:solidFill>
                  <a:srgbClr val="000080"/>
                </a:solidFill>
                <a:latin typeface="+mj-lt"/>
                <a:cs typeface="Times New Roman" panose="02020603050405020304" pitchFamily="18" charset="0"/>
              </a:rPr>
              <a:t> corporate network</a:t>
            </a:r>
          </a:p>
          <a:p>
            <a:pPr marL="447675" lvl="1">
              <a:spcAft>
                <a:spcPts val="600"/>
              </a:spcAft>
              <a:buFontTx/>
              <a:buChar char="•"/>
            </a:pPr>
            <a:r>
              <a:rPr lang="en-US" sz="2400" dirty="0">
                <a:solidFill>
                  <a:srgbClr val="000080"/>
                </a:solidFill>
                <a:latin typeface="+mj-lt"/>
                <a:cs typeface="Times New Roman" panose="02020603050405020304" pitchFamily="18" charset="0"/>
              </a:rPr>
              <a:t>Various powerful servers</a:t>
            </a:r>
          </a:p>
          <a:p>
            <a:pPr lvl="2">
              <a:spcAft>
                <a:spcPts val="600"/>
              </a:spcAft>
              <a:buFont typeface="Arial" panose="020B0604020202020204" pitchFamily="34" charset="0"/>
              <a:buChar char="‒"/>
            </a:pPr>
            <a:r>
              <a:rPr lang="en-US" sz="2400" dirty="0">
                <a:solidFill>
                  <a:srgbClr val="000080"/>
                </a:solidFill>
                <a:latin typeface="+mj-lt"/>
                <a:cs typeface="Times New Roman" panose="02020603050405020304" pitchFamily="18" charset="0"/>
              </a:rPr>
              <a:t>Web site</a:t>
            </a:r>
          </a:p>
          <a:p>
            <a:pPr lvl="2">
              <a:spcAft>
                <a:spcPts val="600"/>
              </a:spcAft>
              <a:buFont typeface="Arial" panose="020B0604020202020204" pitchFamily="34" charset="0"/>
              <a:buChar char="‒"/>
            </a:pPr>
            <a:r>
              <a:rPr lang="en-US" sz="2400" dirty="0">
                <a:solidFill>
                  <a:srgbClr val="000080"/>
                </a:solidFill>
                <a:latin typeface="+mj-lt"/>
                <a:cs typeface="Times New Roman" panose="02020603050405020304" pitchFamily="18" charset="0"/>
              </a:rPr>
              <a:t>Corporate intranet, extranet</a:t>
            </a:r>
          </a:p>
          <a:p>
            <a:pPr lvl="2">
              <a:spcAft>
                <a:spcPts val="600"/>
              </a:spcAft>
              <a:buFont typeface="Arial" panose="020B0604020202020204" pitchFamily="34" charset="0"/>
              <a:buChar char="‒"/>
            </a:pPr>
            <a:r>
              <a:rPr lang="en-US" sz="2400" dirty="0">
                <a:solidFill>
                  <a:srgbClr val="000080"/>
                </a:solidFill>
                <a:latin typeface="+mj-lt"/>
                <a:cs typeface="Times New Roman" panose="02020603050405020304" pitchFamily="18" charset="0"/>
              </a:rPr>
              <a:t>Backend systems</a:t>
            </a:r>
          </a:p>
          <a:p>
            <a:pPr marL="538163" lvl="1">
              <a:spcAft>
                <a:spcPts val="600"/>
              </a:spcAft>
              <a:buFontTx/>
              <a:buChar char="•"/>
            </a:pPr>
            <a:r>
              <a:rPr lang="en-US" sz="2400" dirty="0">
                <a:solidFill>
                  <a:srgbClr val="000080"/>
                </a:solidFill>
                <a:latin typeface="+mj-lt"/>
                <a:cs typeface="Times New Roman" panose="02020603050405020304" pitchFamily="18" charset="0"/>
              </a:rPr>
              <a:t>Mobile wireless LANs (Wi-Fi networks)</a:t>
            </a:r>
          </a:p>
          <a:p>
            <a:pPr marL="538163" lvl="1">
              <a:spcAft>
                <a:spcPts val="600"/>
              </a:spcAft>
              <a:buFontTx/>
              <a:buChar char="•"/>
            </a:pPr>
            <a:r>
              <a:rPr lang="en-US" sz="2400" dirty="0">
                <a:solidFill>
                  <a:srgbClr val="000080"/>
                </a:solidFill>
                <a:latin typeface="+mj-lt"/>
                <a:cs typeface="Times New Roman" panose="02020603050405020304" pitchFamily="18" charset="0"/>
              </a:rPr>
              <a:t>Videoconferencing system</a:t>
            </a:r>
          </a:p>
          <a:p>
            <a:pPr marL="538163" lvl="1">
              <a:spcAft>
                <a:spcPts val="600"/>
              </a:spcAft>
              <a:buFontTx/>
              <a:buChar char="•"/>
            </a:pPr>
            <a:r>
              <a:rPr lang="en-US" sz="2400" dirty="0">
                <a:solidFill>
                  <a:srgbClr val="000080"/>
                </a:solidFill>
                <a:latin typeface="+mj-lt"/>
                <a:cs typeface="Times New Roman" panose="02020603050405020304" pitchFamily="18" charset="0"/>
              </a:rPr>
              <a:t>Telephone network</a:t>
            </a:r>
          </a:p>
          <a:p>
            <a:pPr marL="538163" lvl="1">
              <a:spcAft>
                <a:spcPts val="600"/>
              </a:spcAft>
              <a:buFontTx/>
              <a:buChar char="•"/>
            </a:pPr>
            <a:r>
              <a:rPr lang="en-US" sz="2400" dirty="0">
                <a:solidFill>
                  <a:srgbClr val="000080"/>
                </a:solidFill>
                <a:latin typeface="+mj-lt"/>
                <a:cs typeface="Times New Roman" panose="02020603050405020304" pitchFamily="18" charset="0"/>
              </a:rPr>
              <a:t>Wireless cell phones</a:t>
            </a:r>
          </a:p>
          <a:p>
            <a:pPr lvl="1">
              <a:spcAft>
                <a:spcPts val="600"/>
              </a:spcAft>
              <a:buFontTx/>
              <a:buChar char="•"/>
            </a:pPr>
            <a:endParaRPr lang="en-US" sz="2000" dirty="0">
              <a:cs typeface="Times New Roman" panose="02020603050405020304" pitchFamily="18" charset="0"/>
            </a:endParaRPr>
          </a:p>
        </p:txBody>
      </p:sp>
      <p:sp>
        <p:nvSpPr>
          <p:cNvPr id="7" name="Rectangle 6"/>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endParaRPr lang="en-US" sz="2400" b="1" dirty="0">
              <a:solidFill>
                <a:schemeClr val="bg1"/>
              </a:solidFill>
            </a:endParaRPr>
          </a:p>
        </p:txBody>
      </p:sp>
      <p:pic>
        <p:nvPicPr>
          <p:cNvPr id="870406" name="Picture 6" descr="Complex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3429000"/>
            <a:ext cx="31718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5642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Corporate Network </a:t>
            </a:r>
            <a:r>
              <a:rPr lang="en-US" dirty="0" smtClean="0"/>
              <a:t>Infrastructure</a:t>
            </a:r>
            <a:endParaRPr lang="en-IE" dirty="0"/>
          </a:p>
        </p:txBody>
      </p:sp>
      <p:sp>
        <p:nvSpPr>
          <p:cNvPr id="872452" name="Text Box 6"/>
          <p:cNvSpPr txBox="1">
            <a:spLocks noChangeArrowheads="1"/>
          </p:cNvSpPr>
          <p:nvPr/>
        </p:nvSpPr>
        <p:spPr bwMode="auto">
          <a:xfrm>
            <a:off x="5724128" y="1988840"/>
            <a:ext cx="3097212" cy="4154984"/>
          </a:xfrm>
          <a:prstGeom prst="rect">
            <a:avLst/>
          </a:prstGeom>
          <a:solidFill>
            <a:schemeClr val="bg1">
              <a:lumMod val="95000"/>
            </a:schemeClr>
          </a:solidFill>
          <a:ln>
            <a:solidFill>
              <a:srgbClr val="FF6600"/>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200" b="1" dirty="0">
                <a:solidFill>
                  <a:srgbClr val="000080"/>
                </a:solidFill>
                <a:latin typeface="+mj-lt"/>
              </a:rPr>
              <a:t>Today’s corporate network infrastructure is a collection of many different networks from the public switched telephone network, to the Internet, to corporate local area networks linking workgroups, departments, or office floors.</a:t>
            </a:r>
          </a:p>
        </p:txBody>
      </p:sp>
      <p:pic>
        <p:nvPicPr>
          <p:cNvPr id="8724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 y="1628774"/>
            <a:ext cx="5354129" cy="451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447800" y="152400"/>
            <a:ext cx="7696200" cy="571500"/>
          </a:xfrm>
          <a:prstGeom prst="rect">
            <a:avLst/>
          </a:prstGeom>
          <a:noFill/>
          <a:ln w="12700">
            <a:noFill/>
            <a:miter lim="800000"/>
            <a:headEnd/>
            <a:tailEnd/>
          </a:ln>
          <a:effec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en-US" sz="24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116929727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499176" cy="1143000"/>
          </a:xfrm>
        </p:spPr>
        <p:txBody>
          <a:bodyPr/>
          <a:lstStyle/>
          <a:p>
            <a:r>
              <a:rPr lang="en-US" dirty="0"/>
              <a:t>Key digital networking </a:t>
            </a:r>
            <a:r>
              <a:rPr lang="en-US" dirty="0" smtClean="0"/>
              <a:t>technologies</a:t>
            </a:r>
            <a:endParaRPr lang="en-IE" dirty="0"/>
          </a:p>
        </p:txBody>
      </p:sp>
      <p:sp>
        <p:nvSpPr>
          <p:cNvPr id="3" name="Content Placeholder 2"/>
          <p:cNvSpPr>
            <a:spLocks noGrp="1"/>
          </p:cNvSpPr>
          <p:nvPr>
            <p:ph idx="1"/>
          </p:nvPr>
        </p:nvSpPr>
        <p:spPr>
          <a:xfrm>
            <a:off x="457200" y="1600200"/>
            <a:ext cx="5554960" cy="4525963"/>
          </a:xfrm>
        </p:spPr>
        <p:txBody>
          <a:bodyPr>
            <a:noAutofit/>
          </a:bodyPr>
          <a:lstStyle/>
          <a:p>
            <a:pPr marL="0" indent="0">
              <a:spcAft>
                <a:spcPts val="1200"/>
              </a:spcAft>
              <a:buNone/>
            </a:pPr>
            <a:r>
              <a:rPr lang="en-US" sz="2000" b="1" dirty="0">
                <a:solidFill>
                  <a:srgbClr val="FF6600"/>
                </a:solidFill>
                <a:cs typeface="Times New Roman" panose="02020603050405020304" pitchFamily="18" charset="0"/>
              </a:rPr>
              <a:t>Client/server computing</a:t>
            </a:r>
          </a:p>
          <a:p>
            <a:pPr marL="358775" lvl="1">
              <a:spcAft>
                <a:spcPts val="1200"/>
              </a:spcAft>
              <a:buFontTx/>
              <a:buChar char="•"/>
            </a:pPr>
            <a:r>
              <a:rPr lang="en-US" sz="2000" dirty="0"/>
              <a:t>Distributed computing model</a:t>
            </a:r>
          </a:p>
          <a:p>
            <a:pPr marL="358775" lvl="1">
              <a:spcAft>
                <a:spcPts val="1200"/>
              </a:spcAft>
              <a:buFontTx/>
              <a:buChar char="•"/>
            </a:pPr>
            <a:r>
              <a:rPr lang="en-US" sz="2000" dirty="0"/>
              <a:t>Clients linked through network controlled by network server computer</a:t>
            </a:r>
          </a:p>
          <a:p>
            <a:pPr marL="358775" lvl="1">
              <a:spcAft>
                <a:spcPts val="1200"/>
              </a:spcAft>
              <a:buFontTx/>
              <a:buChar char="•"/>
            </a:pPr>
            <a:r>
              <a:rPr lang="en-US" sz="2000" dirty="0"/>
              <a:t>Server sets rules of communication for network and provides every client with an address so others can find it on the network</a:t>
            </a:r>
          </a:p>
          <a:p>
            <a:pPr marL="358775" lvl="1">
              <a:spcAft>
                <a:spcPts val="1200"/>
              </a:spcAft>
              <a:buFontTx/>
              <a:buChar char="•"/>
            </a:pPr>
            <a:r>
              <a:rPr lang="en-US" sz="2000" dirty="0"/>
              <a:t>Has largely replaced centralized mainframe computing</a:t>
            </a:r>
          </a:p>
          <a:p>
            <a:pPr marL="73025" lvl="1" indent="0">
              <a:spcAft>
                <a:spcPts val="1200"/>
              </a:spcAft>
              <a:buNone/>
            </a:pPr>
            <a:r>
              <a:rPr lang="en-US" sz="2000" b="1" dirty="0">
                <a:solidFill>
                  <a:srgbClr val="FF6600"/>
                </a:solidFill>
              </a:rPr>
              <a:t>The Internet: </a:t>
            </a:r>
          </a:p>
          <a:p>
            <a:pPr marL="538163" lvl="2">
              <a:spcAft>
                <a:spcPts val="1200"/>
              </a:spcAft>
              <a:buFont typeface="Calibri" panose="020F0502020204030204" pitchFamily="34" charset="0"/>
              <a:buChar char="‒"/>
            </a:pPr>
            <a:r>
              <a:rPr lang="en-US" sz="2000" dirty="0"/>
              <a:t>Largest implementation of client/server computing</a:t>
            </a:r>
            <a:endParaRPr lang="en-US" sz="2000" b="1" dirty="0"/>
          </a:p>
          <a:p>
            <a:endParaRPr lang="en-IE" sz="2000" dirty="0"/>
          </a:p>
        </p:txBody>
      </p:sp>
      <p:pic>
        <p:nvPicPr>
          <p:cNvPr id="874503" name="Picture 7" descr="internet_rout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3" y="4476925"/>
            <a:ext cx="2874541" cy="2112788"/>
          </a:xfrm>
          <a:prstGeom prst="rect">
            <a:avLst/>
          </a:prstGeom>
          <a:noFill/>
          <a:extLst>
            <a:ext uri="{909E8E84-426E-40DD-AFC4-6F175D3DCCD1}">
              <a14:hiddenFill xmlns:a14="http://schemas.microsoft.com/office/drawing/2010/main">
                <a:solidFill>
                  <a:srgbClr val="FFFFFF"/>
                </a:solidFill>
              </a14:hiddenFill>
            </a:ext>
          </a:extLst>
        </p:spPr>
      </p:pic>
      <p:pic>
        <p:nvPicPr>
          <p:cNvPr id="874501" name="Picture 5" descr="network exampl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00" y="1412776"/>
            <a:ext cx="3058815" cy="207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0238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5619</Words>
  <Application>Microsoft Office PowerPoint</Application>
  <PresentationFormat>On-screen Show (4:3)</PresentationFormat>
  <Paragraphs>593</Paragraphs>
  <Slides>55</Slides>
  <Notes>53</Notes>
  <HiddenSlides>8</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Learning Objectives</vt:lpstr>
      <vt:lpstr>Virgin Megastores Keeps Spinning with Unified Communications</vt:lpstr>
      <vt:lpstr>Telecommunications and Networking in Today’s Business World</vt:lpstr>
      <vt:lpstr> What is a computer network? </vt:lpstr>
      <vt:lpstr>Components of a Simple Computer Network</vt:lpstr>
      <vt:lpstr> Networks in large companies </vt:lpstr>
      <vt:lpstr>Corporate Network Infrastructure</vt:lpstr>
      <vt:lpstr>Key digital networking technologies</vt:lpstr>
      <vt:lpstr>Packet switching</vt:lpstr>
      <vt:lpstr>Packet-Switched Networks and Packet Communications</vt:lpstr>
      <vt:lpstr> TCP/IP and connectivity </vt:lpstr>
      <vt:lpstr>DNS and TCP/IP</vt:lpstr>
      <vt:lpstr> The Transmission Control Protocol/Internet Protocol (TCP/IP) Reference Model </vt:lpstr>
      <vt:lpstr>Communications Networks</vt:lpstr>
      <vt:lpstr>Types of networks</vt:lpstr>
      <vt:lpstr>Network Topologies</vt:lpstr>
      <vt:lpstr> Transmission Media </vt:lpstr>
      <vt:lpstr> Transmission Media </vt:lpstr>
      <vt:lpstr>BP Amoco’s Satellite Transmission System</vt:lpstr>
      <vt:lpstr>The Global Internet</vt:lpstr>
      <vt:lpstr>The Domain Name System</vt:lpstr>
      <vt:lpstr>Generic Top Level Domains (gTLD)</vt:lpstr>
      <vt:lpstr> Internet Architecture and Governance </vt:lpstr>
      <vt:lpstr>Internet Network Architecture</vt:lpstr>
      <vt:lpstr>Internet Services</vt:lpstr>
      <vt:lpstr> Client/Server Computing on the Internet Accessing Services </vt:lpstr>
      <vt:lpstr>How Voice over IP Works</vt:lpstr>
      <vt:lpstr>A Virtual Private Network Using the Internet</vt:lpstr>
      <vt:lpstr>Monitoring Employees on Networks: Unethical or Good Business?</vt:lpstr>
      <vt:lpstr>PowerPoint Presentation</vt:lpstr>
      <vt:lpstr>The World Wide Web</vt:lpstr>
      <vt:lpstr>Searching for Information on the Web</vt:lpstr>
      <vt:lpstr>How Google Works</vt:lpstr>
      <vt:lpstr>Major Web Search Engines</vt:lpstr>
      <vt:lpstr>Web 2.0 – The Read/Write Web</vt:lpstr>
      <vt:lpstr>Web 2.0 Landscape</vt:lpstr>
      <vt:lpstr>Web 3.0</vt:lpstr>
      <vt:lpstr>Web 3.0 – The Semantic Web</vt:lpstr>
      <vt:lpstr>Intranets and Extranets</vt:lpstr>
      <vt:lpstr> The Wireless Revolution </vt:lpstr>
      <vt:lpstr> Wireless computer networks and Internet access </vt:lpstr>
      <vt:lpstr>A Bluetooth Network (PAN)</vt:lpstr>
      <vt:lpstr>An 802.11 Wireless LAN</vt:lpstr>
      <vt:lpstr> Wireless computer networks and Internet access </vt:lpstr>
      <vt:lpstr> Radio frequency identification  (RFID) </vt:lpstr>
      <vt:lpstr>Radio frequency identification  (RFID)</vt:lpstr>
      <vt:lpstr>How RFID Works</vt:lpstr>
      <vt:lpstr>Toll Pass System</vt:lpstr>
      <vt:lpstr> Wireless sensor networks </vt:lpstr>
      <vt:lpstr>Monitoring Volcanic Eruptions with a Wireless Sensor Network</vt:lpstr>
      <vt:lpstr> A Wireless Sensor Network </vt:lpstr>
      <vt:lpstr>Case-Study – Google vs Microsoft</vt:lpstr>
      <vt:lpstr>E xercise 2 – Double Jeopardy</vt:lpstr>
      <vt:lpstr>RECAP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2014-04-17T09:42:39Z</dcterms:created>
  <dcterms:modified xsi:type="dcterms:W3CDTF">2014-04-17T09:42:46Z</dcterms:modified>
</cp:coreProperties>
</file>